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13"/>
  </p:notesMasterIdLst>
  <p:handoutMasterIdLst>
    <p:handoutMasterId r:id="rId14"/>
  </p:handoutMasterIdLst>
  <p:sldIdLst>
    <p:sldId id="410" r:id="rId2"/>
    <p:sldId id="371" r:id="rId3"/>
    <p:sldId id="411" r:id="rId4"/>
    <p:sldId id="413" r:id="rId5"/>
    <p:sldId id="401" r:id="rId6"/>
    <p:sldId id="388" r:id="rId7"/>
    <p:sldId id="385" r:id="rId8"/>
    <p:sldId id="386" r:id="rId9"/>
    <p:sldId id="421" r:id="rId10"/>
    <p:sldId id="418" r:id="rId11"/>
    <p:sldId id="427" r:id="rId12"/>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410"/>
            <p14:sldId id="371"/>
            <p14:sldId id="411"/>
            <p14:sldId id="413"/>
            <p14:sldId id="401"/>
            <p14:sldId id="388"/>
            <p14:sldId id="385"/>
            <p14:sldId id="386"/>
            <p14:sldId id="421"/>
            <p14:sldId id="418"/>
            <p14:sldId id="427"/>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8" clrIdx="0"/>
  <p:cmAuthor id="2" name="Christine BOURDIN" initials="CB" lastIdx="33" clrIdx="1"/>
  <p:cmAuthor id="3" name="Utilisateur invité" initials="Ui" lastIdx="18" clrIdx="2"/>
  <p:cmAuthor id="4" name="Rachel BOURDON" initials="RB" lastIdx="10" clrIdx="3"/>
  <p:cmAuthor id="5" name="Bertrand RIFFIOD" initials="BR" lastIdx="20" clrIdx="4"/>
  <p:cmAuthor id="6" name="ELLEN THOMPSON" initials="ET" lastIdx="33"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A558A0"/>
    <a:srgbClr val="CE70CC"/>
    <a:srgbClr val="417DC4"/>
    <a:srgbClr val="34CB6A"/>
    <a:srgbClr val="FFCA00"/>
    <a:srgbClr val="CE614A"/>
    <a:srgbClr val="ED7454"/>
    <a:srgbClr val="FF9575"/>
    <a:srgbClr val="EC1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1" autoAdjust="0"/>
    <p:restoredTop sz="94660"/>
  </p:normalViewPr>
  <p:slideViewPr>
    <p:cSldViewPr snapToGrid="0">
      <p:cViewPr varScale="1">
        <p:scale>
          <a:sx n="124" d="100"/>
          <a:sy n="124" d="100"/>
        </p:scale>
        <p:origin x="204" y="60"/>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F0C479D-4687-E740-9789-857CF0267E23}" type="datetimeFigureOut">
              <a:rPr lang="fr-FR" smtClean="0"/>
              <a:t>30/01/2023</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30/01/2023</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7</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8</a:t>
            </a:fld>
            <a:endParaRPr lang="fr-FR"/>
          </a:p>
        </p:txBody>
      </p:sp>
    </p:spTree>
    <p:extLst>
      <p:ext uri="{BB962C8B-B14F-4D97-AF65-F5344CB8AC3E}">
        <p14:creationId xmlns:p14="http://schemas.microsoft.com/office/powerpoint/2010/main" val="20602100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A0D324E6-168B-49CF-88F7-1B95819E3F9B}" type="datetime1">
              <a:rPr lang="fr-FR" smtClean="0"/>
              <a:t>30/01/2023</a:t>
            </a:fld>
            <a:endParaRPr lang="fr-FR"/>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endParaRPr lang="fr-F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p>
            <a:pPr algn="r"/>
            <a:fld id="{99BD388D-CA1A-43B3-B616-228F45499086}" type="datetime1">
              <a:rPr lang="fr-FR" cap="all" smtClean="0"/>
              <a:t>30/01/2023</a:t>
            </a:fld>
            <a:endParaRPr lang="fr-FR" cap="all"/>
          </a:p>
        </p:txBody>
      </p:sp>
      <p:sp>
        <p:nvSpPr>
          <p:cNvPr id="8" name="Espace réservé du numéro de diapositive 7"/>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exte 10"/>
          <p:cNvSpPr>
            <a:spLocks noGrp="1"/>
          </p:cNvSpPr>
          <p:nvPr>
            <p:ph type="body" sz="quarter" idx="13" hasCustomPrompt="1"/>
          </p:nvPr>
        </p:nvSpPr>
        <p:spPr bwMode="gray">
          <a:xfrm>
            <a:off x="467544" y="2346046"/>
            <a:ext cx="8208912" cy="2077200"/>
          </a:xfrm>
        </p:spPr>
        <p:txBody>
          <a:bodyPr/>
          <a:lstStyle>
            <a:lvl1pPr marL="0" indent="0" algn="l" defTabSz="914400" rtl="0" eaLnBrk="1" latinLnBrk="0" hangingPunct="1">
              <a:lnSpc>
                <a:spcPct val="90000"/>
              </a:lnSpc>
              <a:spcAft>
                <a:spcPts val="0"/>
              </a:spcAft>
              <a:buFont typeface="Arial" pitchFamily="34" charset="0"/>
              <a:buNone/>
              <a:defRPr lang="fr-FR" sz="3200" b="1" kern="1200" cap="none" baseline="0" dirty="0">
                <a:solidFill>
                  <a:schemeClr val="tx2">
                    <a:lumMod val="75000"/>
                  </a:schemeClr>
                </a:solidFill>
                <a:latin typeface="+mn-lt"/>
                <a:ea typeface="+mn-ea"/>
                <a:cs typeface="+mn-cs"/>
              </a:defRPr>
            </a:lvl1pPr>
            <a:lvl2pPr marL="0" indent="0" algn="l" defTabSz="914400" rtl="0" eaLnBrk="1" latinLnBrk="0" hangingPunct="1">
              <a:spcBef>
                <a:spcPts val="500"/>
              </a:spcBef>
              <a:spcAft>
                <a:spcPts val="0"/>
              </a:spcAft>
              <a:buFont typeface="Arial" pitchFamily="34" charset="0"/>
              <a:buNone/>
              <a:defRPr lang="fr-FR" sz="1800" b="0" kern="1200" cap="none" baseline="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1AC6AEF6-2A43-4047-9D71-A77265B28DC8}" type="datetime1">
              <a:rPr lang="fr-FR" cap="all" smtClean="0"/>
              <a:t>30/01/2023</a:t>
            </a:fld>
            <a:endParaRPr lang="fr-FR" cap="all"/>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3" name="Titre 1"/>
          <p:cNvSpPr>
            <a:spLocks noGrp="1"/>
          </p:cNvSpPr>
          <p:nvPr>
            <p:ph type="title" hasCustomPrompt="1"/>
          </p:nvPr>
        </p:nvSpPr>
        <p:spPr bwMode="gray">
          <a:xfrm>
            <a:off x="467543" y="900000"/>
            <a:ext cx="8208913" cy="720000"/>
          </a:xfrm>
        </p:spPr>
        <p:txBody>
          <a:bodyPr/>
          <a:lstStyle>
            <a:lvl1pPr>
              <a:defRPr sz="2500">
                <a:solidFill>
                  <a:schemeClr val="tx2"/>
                </a:solidFill>
              </a:defRPr>
            </a:lvl1pPr>
          </a:lstStyle>
          <a:p>
            <a:r>
              <a:rPr lang="fr-FR" dirty="0"/>
              <a:t>Titre</a:t>
            </a:r>
          </a:p>
        </p:txBody>
      </p:sp>
      <p:sp>
        <p:nvSpPr>
          <p:cNvPr id="14" name="Espace réservé du texte 7"/>
          <p:cNvSpPr>
            <a:spLocks noGrp="1"/>
          </p:cNvSpPr>
          <p:nvPr>
            <p:ph type="body" sz="quarter" idx="13" hasCustomPrompt="1"/>
          </p:nvPr>
        </p:nvSpPr>
        <p:spPr bwMode="gray">
          <a:xfrm>
            <a:off x="467543" y="1891968"/>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lvl="1"/>
            <a:r>
              <a:rPr lang="fr-FR" dirty="0"/>
              <a:t>Deuxième niveau</a:t>
            </a:r>
          </a:p>
        </p:txBody>
      </p:sp>
      <p:sp>
        <p:nvSpPr>
          <p:cNvPr id="15" name="Espace réservé du texte 7"/>
          <p:cNvSpPr>
            <a:spLocks noGrp="1"/>
          </p:cNvSpPr>
          <p:nvPr>
            <p:ph type="body" sz="quarter" idx="14" hasCustomPrompt="1"/>
          </p:nvPr>
        </p:nvSpPr>
        <p:spPr bwMode="gray">
          <a:xfrm>
            <a:off x="3312000" y="1893600"/>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
        <p:nvSpPr>
          <p:cNvPr id="16" name="Espace réservé du texte 7"/>
          <p:cNvSpPr>
            <a:spLocks noGrp="1"/>
          </p:cNvSpPr>
          <p:nvPr>
            <p:ph type="body" sz="quarter" idx="15" hasCustomPrompt="1"/>
          </p:nvPr>
        </p:nvSpPr>
        <p:spPr bwMode="gray">
          <a:xfrm>
            <a:off x="6156456" y="1893600"/>
            <a:ext cx="2520000" cy="2530800"/>
          </a:xfrm>
        </p:spPr>
        <p:txBody>
          <a:bodyPr/>
          <a:lstStyle>
            <a:lvl1pPr marL="144000" indent="-144000">
              <a:spcBef>
                <a:spcPts val="400"/>
              </a:spcBef>
              <a:spcAft>
                <a:spcPts val="800"/>
              </a:spcAft>
              <a:buFont typeface="+mj-lt"/>
              <a:buAutoNum type="arabicPeriod"/>
              <a:defRPr b="1">
                <a:solidFill>
                  <a:schemeClr val="tx2"/>
                </a:solidFill>
              </a:defRPr>
            </a:lvl1pPr>
            <a:lvl2pPr marL="324000" indent="-144000">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323528" y="915566"/>
            <a:ext cx="8442808" cy="3672408"/>
          </a:xfrm>
          <a:prstGeom prst="rect">
            <a:avLst/>
          </a:prstGeo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2"/>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26336" y="4783500"/>
            <a:ext cx="1170000" cy="360000"/>
          </a:xfrm>
          <a:prstGeom prst="rect">
            <a:avLst/>
          </a:prstGeom>
        </p:spPr>
        <p:txBody>
          <a:bodyPr/>
          <a:lstStyle/>
          <a:p>
            <a:pPr algn="r"/>
            <a:fld id="{B53243DC-22D4-4063-968D-3E7B7EEAF735}" type="datetime1">
              <a:rPr lang="fr-FR" cap="all" smtClean="0"/>
              <a:t>30/01/2023</a:t>
            </a:fld>
            <a:endParaRPr lang="fr-FR" cap="all"/>
          </a:p>
        </p:txBody>
      </p:sp>
      <p:sp>
        <p:nvSpPr>
          <p:cNvPr id="9" name="Espace réservé du numéro de diapositive 7">
            <a:extLst>
              <a:ext uri="{FF2B5EF4-FFF2-40B4-BE49-F238E27FC236}">
                <a16:creationId xmlns:a16="http://schemas.microsoft.com/office/drawing/2014/main" id="{98F10018-47D8-6540-8D30-5845FE9749F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EFA0773D-3F28-40F9-B9EA-54498D76AC91}" type="datetime1">
              <a:rPr lang="fr-FR" cap="all" smtClean="0"/>
              <a:t>30/01/2023</a:t>
            </a:fld>
            <a:endParaRPr lang="fr-FR" cap="all"/>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9" name="Titre 1"/>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dirty="0"/>
              <a:t>Titre</a:t>
            </a:r>
          </a:p>
        </p:txBody>
      </p:sp>
      <p:sp>
        <p:nvSpPr>
          <p:cNvPr id="16"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
        <p:nvSpPr>
          <p:cNvPr id="17" name="Espace réservé du texte 11"/>
          <p:cNvSpPr>
            <a:spLocks noGrp="1"/>
          </p:cNvSpPr>
          <p:nvPr>
            <p:ph type="body" sz="quarter" idx="14" hasCustomPrompt="1"/>
          </p:nvPr>
        </p:nvSpPr>
        <p:spPr bwMode="gray">
          <a:xfrm>
            <a:off x="467543"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8" name="Espace réservé du texte 11"/>
          <p:cNvSpPr>
            <a:spLocks noGrp="1"/>
          </p:cNvSpPr>
          <p:nvPr>
            <p:ph type="body" sz="quarter" idx="15" hasCustomPrompt="1"/>
          </p:nvPr>
        </p:nvSpPr>
        <p:spPr bwMode="gray">
          <a:xfrm>
            <a:off x="3312000"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9" name="Espace réservé du texte 11"/>
          <p:cNvSpPr>
            <a:spLocks noGrp="1"/>
          </p:cNvSpPr>
          <p:nvPr>
            <p:ph type="body" sz="quarter" idx="16" hasCustomPrompt="1"/>
          </p:nvPr>
        </p:nvSpPr>
        <p:spPr bwMode="gray">
          <a:xfrm>
            <a:off x="6156456"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5364400D-1A9E-42A8-8CBD-868B8972336F}" type="datetime1">
              <a:rPr lang="fr-FR" cap="all" smtClean="0"/>
              <a:t>30/01/2023</a:t>
            </a:fld>
            <a:endParaRPr lang="fr-FR" cap="all"/>
          </a:p>
        </p:txBody>
      </p:sp>
      <p:sp>
        <p:nvSpPr>
          <p:cNvPr id="10" name="Espace réservé du numéro de diapositive 7">
            <a:extLst>
              <a:ext uri="{FF2B5EF4-FFF2-40B4-BE49-F238E27FC236}">
                <a16:creationId xmlns:a16="http://schemas.microsoft.com/office/drawing/2014/main" id="{18BB1EA6-B51D-8C43-9842-1E89F403ABFA}"/>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7" name="Titre 3"/>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noProof="0" dirty="0"/>
              <a:t>Titre</a:t>
            </a:r>
            <a:endParaRPr lang="fr-FR" dirty="0"/>
          </a:p>
        </p:txBody>
      </p:sp>
      <p:sp>
        <p:nvSpPr>
          <p:cNvPr id="11" name="Espace réservé du contenu 8"/>
          <p:cNvSpPr>
            <a:spLocks noGrp="1"/>
          </p:cNvSpPr>
          <p:nvPr>
            <p:ph sz="quarter" idx="14" hasCustomPrompt="1"/>
          </p:nvPr>
        </p:nvSpPr>
        <p:spPr bwMode="gray">
          <a:xfrm>
            <a:off x="467543" y="1836000"/>
            <a:ext cx="8208914"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2"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solidFill>
                  <a:schemeClr val="tx2"/>
                </a:solidFill>
              </a:defRPr>
            </a:lvl1pPr>
          </a:lstStyle>
          <a:p>
            <a:pPr algn="r"/>
            <a:fld id="{B1AB8E14-653C-46DD-A140-9578717F7257}" type="datetime1">
              <a:rPr lang="fr-FR" cap="all" smtClean="0"/>
              <a:pPr algn="r"/>
              <a:t>30/01/2023</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1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hdr="0"/>
  <p:txStyles>
    <p:titleStyle>
      <a:lvl1pPr algn="l" defTabSz="914400" rtl="0" eaLnBrk="1" latinLnBrk="0" hangingPunct="1">
        <a:lnSpc>
          <a:spcPct val="90000"/>
        </a:lnSpc>
        <a:spcBef>
          <a:spcPct val="0"/>
        </a:spcBef>
        <a:buNone/>
        <a:defRPr sz="255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2"/>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2"/>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2"/>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2"/>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mailto:accueilhandicap@univ-st-etienne.fr" TargetMode="External"/><Relationship Id="rId2" Type="http://schemas.openxmlformats.org/officeDocument/2006/relationships/hyperlink" Target="mailto:SUH@uca.fr" TargetMode="External"/><Relationship Id="rId1" Type="http://schemas.openxmlformats.org/officeDocument/2006/relationships/slideLayout" Target="../slideLayouts/slideLayout6.xml"/><Relationship Id="rId6" Type="http://schemas.openxmlformats.org/officeDocument/2006/relationships/hyperlink" Target="mailto:handicap@univ-lyon3.fr" TargetMode="External"/><Relationship Id="rId5" Type="http://schemas.openxmlformats.org/officeDocument/2006/relationships/hyperlink" Target="mailto:mission.handicap@univ-lyon2.fr" TargetMode="External"/><Relationship Id="rId4" Type="http://schemas.openxmlformats.org/officeDocument/2006/relationships/hyperlink" Target="mailto:mission.handicap@univ-lyon1.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5364400D-1A9E-42A8-8CBD-868B8972336F}" type="datetime1">
              <a:rPr lang="fr-FR" cap="all" smtClean="0"/>
              <a:t>30/01/2023</a:t>
            </a:fld>
            <a:endParaRPr lang="fr-FR" cap="all"/>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1</a:t>
            </a:fld>
            <a:endParaRPr lang="fr-FR"/>
          </a:p>
        </p:txBody>
      </p:sp>
      <p:sp>
        <p:nvSpPr>
          <p:cNvPr id="4" name="Titre 3"/>
          <p:cNvSpPr>
            <a:spLocks noGrp="1"/>
          </p:cNvSpPr>
          <p:nvPr>
            <p:ph type="title"/>
          </p:nvPr>
        </p:nvSpPr>
        <p:spPr/>
        <p:txBody>
          <a:bodyPr/>
          <a:lstStyle/>
          <a:p>
            <a:endParaRPr lang="fr-FR"/>
          </a:p>
        </p:txBody>
      </p:sp>
      <p:sp>
        <p:nvSpPr>
          <p:cNvPr id="5" name="Espace réservé du contenu 4"/>
          <p:cNvSpPr>
            <a:spLocks noGrp="1"/>
          </p:cNvSpPr>
          <p:nvPr>
            <p:ph sz="quarter" idx="14"/>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7C45BE52-1CBE-375B-DD87-98001E37368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2398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62030" y="3591369"/>
            <a:ext cx="9289032" cy="1368152"/>
          </a:xfrm>
        </p:spPr>
        <p:txBody>
          <a:bodyPr/>
          <a:lstStyle/>
          <a:p>
            <a:pPr marL="0" indent="0">
              <a:buNone/>
            </a:pPr>
            <a:br>
              <a:rPr lang="fr-FR" sz="2800" dirty="0"/>
            </a:br>
            <a:r>
              <a:rPr lang="fr-FR" sz="2800" dirty="0">
                <a:solidFill>
                  <a:srgbClr val="000091"/>
                </a:solidFill>
              </a:rPr>
              <a:t>Étape 1 : découvrir les formations et élaborer son projet d’orientation</a:t>
            </a:r>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a:t>
            </a:fld>
            <a:endParaRPr lang="fr-F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481" y="823464"/>
            <a:ext cx="5948855" cy="3107882"/>
          </a:xfrm>
          <a:prstGeom prst="rect">
            <a:avLst/>
          </a:prstGeom>
        </p:spPr>
      </p:pic>
    </p:spTree>
    <p:extLst>
      <p:ext uri="{BB962C8B-B14F-4D97-AF65-F5344CB8AC3E}">
        <p14:creationId xmlns:p14="http://schemas.microsoft.com/office/powerpoint/2010/main" val="541469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p:sp>
      <p:sp>
        <p:nvSpPr>
          <p:cNvPr id="3" name="Titre 2"/>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30/01/2023</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3</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31041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4</a:t>
            </a:fld>
            <a:endParaRPr lang="fr-FR" dirty="0"/>
          </a:p>
        </p:txBody>
      </p:sp>
      <p:sp>
        <p:nvSpPr>
          <p:cNvPr id="14" name="ZoneTexte 13"/>
          <p:cNvSpPr txBox="1"/>
          <p:nvPr/>
        </p:nvSpPr>
        <p:spPr>
          <a:xfrm>
            <a:off x="467545" y="3557990"/>
            <a:ext cx="3384376" cy="923330"/>
          </a:xfrm>
          <a:prstGeom prst="rect">
            <a:avLst/>
          </a:prstGeom>
          <a:noFill/>
        </p:spPr>
        <p:txBody>
          <a:bodyPr wrap="square" rtlCol="0">
            <a:spAutoFit/>
          </a:bodyPr>
          <a:lstStyle/>
          <a:p>
            <a:r>
              <a:rPr lang="fr-FR" sz="1500" b="1" dirty="0">
                <a:solidFill>
                  <a:schemeClr val="bg1"/>
                </a:solidFill>
                <a:highlight>
                  <a:srgbClr val="0000FF"/>
                </a:highlight>
              </a:rPr>
              <a:t>Terminales2022-2023.fr : </a:t>
            </a:r>
            <a:r>
              <a:rPr lang="fr-FR" sz="1500" dirty="0"/>
              <a:t> </a:t>
            </a:r>
          </a:p>
          <a:p>
            <a:r>
              <a:rPr lang="fr-FR" sz="1300" dirty="0"/>
              <a:t>Retrouvez toutes les informations sélectionnées par l’Onisep sur les filières, les formations, les métiers </a:t>
            </a:r>
          </a:p>
        </p:txBody>
      </p:sp>
      <p:sp>
        <p:nvSpPr>
          <p:cNvPr id="15" name="ZoneTexte 14"/>
          <p:cNvSpPr txBox="1"/>
          <p:nvPr/>
        </p:nvSpPr>
        <p:spPr>
          <a:xfrm flipH="1">
            <a:off x="4283967" y="3557990"/>
            <a:ext cx="4248472" cy="1123384"/>
          </a:xfrm>
          <a:prstGeom prst="rect">
            <a:avLst/>
          </a:prstGeom>
          <a:noFill/>
        </p:spPr>
        <p:txBody>
          <a:bodyPr wrap="square" rtlCol="0">
            <a:spAutoFit/>
          </a:bodyPr>
          <a:lstStyle/>
          <a:p>
            <a:r>
              <a:rPr lang="fr-FR" sz="1500" b="1" dirty="0" err="1">
                <a:solidFill>
                  <a:schemeClr val="bg1"/>
                </a:solidFill>
                <a:highlight>
                  <a:srgbClr val="0000FF"/>
                </a:highlight>
              </a:rPr>
              <a:t>Parcoursup.fr</a:t>
            </a:r>
            <a:r>
              <a:rPr lang="fr-FR" sz="1500" b="1" dirty="0">
                <a:solidFill>
                  <a:schemeClr val="bg1"/>
                </a:solidFill>
                <a:highlight>
                  <a:srgbClr val="0000FF"/>
                </a:highlight>
              </a:rPr>
              <a:t> : </a:t>
            </a:r>
            <a:r>
              <a:rPr lang="fr-FR" sz="1500" dirty="0">
                <a:solidFill>
                  <a:schemeClr val="bg1"/>
                </a:solidFill>
                <a:highlight>
                  <a:srgbClr val="0000FF"/>
                </a:highlight>
              </a:rPr>
              <a:t> </a:t>
            </a:r>
          </a:p>
          <a:p>
            <a:pPr marL="285750" indent="-285750">
              <a:buFontTx/>
              <a:buChar char="-"/>
            </a:pPr>
            <a:r>
              <a:rPr lang="fr-FR" sz="1300" dirty="0"/>
              <a:t>Le moteur de recherche Parcoursup rénové en 2023</a:t>
            </a:r>
          </a:p>
          <a:p>
            <a:pPr marL="285750" indent="-285750">
              <a:buFontTx/>
              <a:buChar char="-"/>
            </a:pPr>
            <a:r>
              <a:rPr lang="fr-FR" sz="1300" dirty="0"/>
              <a:t>un accès vers d’autres sites numériques d’aide à l’orientation et un lien vers le site de votre Région </a:t>
            </a:r>
          </a:p>
        </p:txBody>
      </p:sp>
      <p:sp>
        <p:nvSpPr>
          <p:cNvPr id="2" name="Rectangle à coins arrondis 6">
            <a:extLst>
              <a:ext uri="{FF2B5EF4-FFF2-40B4-BE49-F238E27FC236}">
                <a16:creationId xmlns:a16="http://schemas.microsoft.com/office/drawing/2014/main" id="{D6B32044-2777-BA50-5830-243AE6AF7D20}"/>
              </a:ext>
            </a:extLst>
          </p:cNvPr>
          <p:cNvSpPr/>
          <p:nvPr/>
        </p:nvSpPr>
        <p:spPr>
          <a:xfrm>
            <a:off x="4211960" y="195485"/>
            <a:ext cx="4792892" cy="460497"/>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Des outils pour préparer votre projet d’orientation</a:t>
            </a:r>
          </a:p>
        </p:txBody>
      </p:sp>
      <p:pic>
        <p:nvPicPr>
          <p:cNvPr id="9" name="Image 8"/>
          <p:cNvPicPr>
            <a:picLocks noChangeAspect="1"/>
          </p:cNvPicPr>
          <p:nvPr/>
        </p:nvPicPr>
        <p:blipFill>
          <a:blip r:embed="rId2"/>
          <a:stretch>
            <a:fillRect/>
          </a:stretch>
        </p:blipFill>
        <p:spPr>
          <a:xfrm>
            <a:off x="295368" y="987574"/>
            <a:ext cx="3728729" cy="2088232"/>
          </a:xfrm>
          <a:prstGeom prst="rect">
            <a:avLst/>
          </a:prstGeom>
        </p:spPr>
      </p:pic>
      <p:pic>
        <p:nvPicPr>
          <p:cNvPr id="4" name="Image 3"/>
          <p:cNvPicPr>
            <a:picLocks noChangeAspect="1"/>
          </p:cNvPicPr>
          <p:nvPr/>
        </p:nvPicPr>
        <p:blipFill>
          <a:blip r:embed="rId3"/>
          <a:stretch>
            <a:fillRect/>
          </a:stretch>
        </p:blipFill>
        <p:spPr>
          <a:xfrm>
            <a:off x="4782120" y="1069314"/>
            <a:ext cx="3580002" cy="2227792"/>
          </a:xfrm>
          <a:prstGeom prst="rect">
            <a:avLst/>
          </a:prstGeom>
        </p:spPr>
      </p:pic>
    </p:spTree>
    <p:extLst>
      <p:ext uri="{BB962C8B-B14F-4D97-AF65-F5344CB8AC3E}">
        <p14:creationId xmlns:p14="http://schemas.microsoft.com/office/powerpoint/2010/main" val="34952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30/01/2023</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5</a:t>
            </a:fld>
            <a:endParaRPr lang="fr-FR" dirty="0"/>
          </a:p>
        </p:txBody>
      </p:sp>
      <p:sp>
        <p:nvSpPr>
          <p:cNvPr id="9" name="Espace réservé du contenu 2"/>
          <p:cNvSpPr txBox="1">
            <a:spLocks/>
          </p:cNvSpPr>
          <p:nvPr/>
        </p:nvSpPr>
        <p:spPr bwMode="gray">
          <a:xfrm>
            <a:off x="251520" y="839513"/>
            <a:ext cx="8770570" cy="3650041"/>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baseline="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600" b="1" dirty="0">
                <a:solidFill>
                  <a:schemeClr val="tx2"/>
                </a:solidFill>
              </a:rPr>
              <a:t>Parmi les 21 000 formations dispensant de diplômes reconnus par l’État disponibles via le moteur de recherche de formation : </a:t>
            </a:r>
          </a:p>
          <a:p>
            <a:endParaRPr lang="fr-FR" sz="1400" b="1" dirty="0">
              <a:solidFill>
                <a:srgbClr val="F28E65"/>
              </a:solidFill>
            </a:endParaRPr>
          </a:p>
          <a:p>
            <a:pPr marL="171450" indent="-171450">
              <a:buFont typeface="Arial" pitchFamily="34" charset="0"/>
              <a:buChar char="•"/>
            </a:pPr>
            <a:r>
              <a:rPr lang="fr-FR" sz="1300" b="1" dirty="0">
                <a:solidFill>
                  <a:schemeClr val="bg1"/>
                </a:solidFill>
                <a:highlight>
                  <a:srgbClr val="0000FF"/>
                </a:highlight>
              </a:rPr>
              <a:t>Des formations non sélectives </a:t>
            </a:r>
            <a:r>
              <a:rPr lang="fr-FR" sz="1400" dirty="0"/>
              <a:t>: </a:t>
            </a:r>
            <a:r>
              <a:rPr lang="fr-FR" sz="1400" dirty="0">
                <a:solidFill>
                  <a:schemeClr val="tx1"/>
                </a:solidFill>
              </a:rPr>
              <a:t>les différentes licences (dont les licences « accès santé »), les Parcours préparatoires au professorat des écoles (PPPE) et les parcours d’accès aux études de santé (PASS)</a:t>
            </a:r>
          </a:p>
          <a:p>
            <a:pPr marL="171450" indent="-171450">
              <a:spcAft>
                <a:spcPts val="0"/>
              </a:spcAft>
              <a:buFont typeface="Arial" pitchFamily="34" charset="0"/>
              <a:buChar char="•"/>
            </a:pPr>
            <a:r>
              <a:rPr lang="fr-FR" sz="1300" b="1" dirty="0">
                <a:solidFill>
                  <a:schemeClr val="bg1"/>
                </a:solidFill>
                <a:highlight>
                  <a:srgbClr val="0000FF"/>
                </a:highlight>
              </a:rPr>
              <a:t>Des formations sélectives </a:t>
            </a:r>
            <a:r>
              <a:rPr lang="fr-FR" sz="1200" b="1" dirty="0"/>
              <a:t>:</a:t>
            </a:r>
            <a:r>
              <a:rPr lang="fr-FR" sz="1400" b="1" dirty="0"/>
              <a:t> </a:t>
            </a:r>
            <a:r>
              <a:rPr lang="fr-FR" sz="1400" dirty="0">
                <a:solidFill>
                  <a:schemeClr val="tx1"/>
                </a:solidFill>
              </a:rPr>
              <a:t>classes prépa, BTS, BUT (Bachelor universitaire de technologie ), formations en soins infirmiers (en IFSI) et autres formations paramédicales, formations en travail social (en EFTS), écoles d’ingénieur, de commerce et de management, Sciences Po/ Instituts d’Etudes Politiques, formations en apprentissage, écoles vétérinaires, formations aux métiers de la culture, du sport…</a:t>
            </a:r>
          </a:p>
          <a:p>
            <a:pPr>
              <a:spcAft>
                <a:spcPts val="0"/>
              </a:spcAft>
            </a:pPr>
            <a:endParaRPr lang="fr-FR" sz="1400" dirty="0"/>
          </a:p>
          <a:p>
            <a:pPr marL="171450" indent="-171450">
              <a:buFont typeface="Arial" pitchFamily="34" charset="0"/>
              <a:buChar char="•"/>
            </a:pPr>
            <a:r>
              <a:rPr lang="fr-FR" sz="1300" b="1" dirty="0">
                <a:solidFill>
                  <a:schemeClr val="bg1"/>
                </a:solidFill>
                <a:highlight>
                  <a:srgbClr val="0000FF"/>
                </a:highlight>
              </a:rPr>
              <a:t>Des informations  utiles à consulter sur la fiche formation </a:t>
            </a:r>
            <a:r>
              <a:rPr lang="fr-FR" sz="1400" dirty="0">
                <a:solidFill>
                  <a:schemeClr val="tx1"/>
                </a:solidFill>
              </a:rPr>
              <a:t>:  le statut de l’établissement (public/privé ), la nature de la formation (sélective /non sélective), les frais de scolarité, les débouchés professionnels et possibilités de poursuite d’études    </a:t>
            </a:r>
          </a:p>
          <a:p>
            <a:pPr marL="179388"/>
            <a:r>
              <a:rPr lang="fr-FR" sz="1400" b="1" dirty="0">
                <a:solidFill>
                  <a:schemeClr val="tx1"/>
                </a:solidFill>
              </a:rPr>
              <a:t>Quelques rares formations privées ne sont pas présentes sur Parcoursup</a:t>
            </a:r>
            <a:r>
              <a:rPr lang="fr-FR" sz="1400" dirty="0">
                <a:solidFill>
                  <a:schemeClr val="tx1"/>
                </a:solidFill>
              </a:rPr>
              <a:t> &gt; prendre contact avec les établissements </a:t>
            </a:r>
          </a:p>
          <a:p>
            <a:endParaRPr lang="fr-FR" sz="1400" dirty="0"/>
          </a:p>
          <a:p>
            <a:endParaRPr lang="fr-FR" sz="1200" dirty="0"/>
          </a:p>
          <a:p>
            <a:endParaRPr lang="fr-FR" sz="1100" dirty="0"/>
          </a:p>
        </p:txBody>
      </p:sp>
      <p:sp>
        <p:nvSpPr>
          <p:cNvPr id="11" name="Rectangle à coins arrondis 10"/>
          <p:cNvSpPr/>
          <p:nvPr/>
        </p:nvSpPr>
        <p:spPr>
          <a:xfrm>
            <a:off x="5572607" y="203485"/>
            <a:ext cx="3114216" cy="41595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21 000 formations reconnues par l’Etat disponibles sur Parcoursup</a:t>
            </a:r>
          </a:p>
        </p:txBody>
      </p:sp>
    </p:spTree>
    <p:extLst>
      <p:ext uri="{BB962C8B-B14F-4D97-AF65-F5344CB8AC3E}">
        <p14:creationId xmlns:p14="http://schemas.microsoft.com/office/powerpoint/2010/main" val="1544073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400" dirty="0">
                <a:solidFill>
                  <a:srgbClr val="000091"/>
                </a:solidFill>
              </a:rPr>
              <a:t>Focus sur les formations en apprentissage  </a:t>
            </a:r>
          </a:p>
        </p:txBody>
      </p:sp>
      <p:sp>
        <p:nvSpPr>
          <p:cNvPr id="3" name="Espace réservé du contenu 2"/>
          <p:cNvSpPr>
            <a:spLocks noGrp="1"/>
          </p:cNvSpPr>
          <p:nvPr>
            <p:ph sz="quarter" idx="4294967295"/>
          </p:nvPr>
        </p:nvSpPr>
        <p:spPr>
          <a:xfrm>
            <a:off x="215047" y="1325098"/>
            <a:ext cx="8568952" cy="3024336"/>
          </a:xfrm>
        </p:spPr>
        <p:txBody>
          <a:bodyPr/>
          <a:lstStyle/>
          <a:p>
            <a:pPr lvl="0" algn="just"/>
            <a:r>
              <a:rPr lang="fr-FR" sz="1600" b="1" dirty="0">
                <a:solidFill>
                  <a:schemeClr val="tx1"/>
                </a:solidFill>
              </a:rPr>
              <a:t>7 500 formations en apprentissage disponibles, pour l’essentiel en BTS, BUT, pour des mentions complémentaires ou titres professionnels…</a:t>
            </a:r>
          </a:p>
          <a:p>
            <a:pPr marL="285750" lvl="1" indent="-285750">
              <a:lnSpc>
                <a:spcPct val="110000"/>
              </a:lnSpc>
              <a:defRPr/>
            </a:pPr>
            <a:r>
              <a:rPr lang="fr-FR" sz="1600" b="1" dirty="0">
                <a:solidFill>
                  <a:schemeClr val="bg1"/>
                </a:solidFill>
                <a:highlight>
                  <a:srgbClr val="0000FF"/>
                </a:highlight>
              </a:rPr>
              <a:t>Être étudiant apprenti c’est</a:t>
            </a:r>
            <a:r>
              <a:rPr lang="fr-FR" sz="1600" b="1" dirty="0"/>
              <a:t> :  </a:t>
            </a:r>
          </a:p>
          <a:p>
            <a:pPr marL="465750" lvl="2" indent="-285750">
              <a:lnSpc>
                <a:spcPct val="110000"/>
              </a:lnSpc>
              <a:defRPr/>
            </a:pPr>
            <a:r>
              <a:rPr lang="fr-FR" sz="1600" b="1" dirty="0">
                <a:solidFill>
                  <a:schemeClr val="tx1"/>
                </a:solidFill>
              </a:rPr>
              <a:t>Être étudiant et surtout salarié</a:t>
            </a:r>
            <a:endParaRPr lang="fr-FR" sz="1600" b="1" dirty="0">
              <a:solidFill>
                <a:schemeClr val="tx1"/>
              </a:solidFill>
              <a:cs typeface="Arial"/>
            </a:endParaRPr>
          </a:p>
          <a:p>
            <a:pPr marL="465750" lvl="2" indent="-285750">
              <a:lnSpc>
                <a:spcPct val="110000"/>
              </a:lnSpc>
              <a:defRPr/>
            </a:pPr>
            <a:r>
              <a:rPr lang="fr-FR" sz="1500" b="1" dirty="0">
                <a:solidFill>
                  <a:schemeClr val="tx1"/>
                </a:solidFill>
              </a:rPr>
              <a:t>Alterner formation pratique chez un employeur et une formation théorique </a:t>
            </a:r>
            <a:r>
              <a:rPr lang="fr-FR" sz="1500" dirty="0">
                <a:solidFill>
                  <a:schemeClr val="tx1"/>
                </a:solidFill>
              </a:rPr>
              <a:t>dans un établissement (ex : un centre de formation d’apprentis - CFA)</a:t>
            </a:r>
            <a:endParaRPr lang="fr-FR" sz="1500" b="1" dirty="0">
              <a:solidFill>
                <a:schemeClr val="tx1"/>
              </a:solidFill>
              <a:cs typeface="Arial"/>
            </a:endParaRPr>
          </a:p>
          <a:p>
            <a:pPr marL="465750" lvl="2" indent="-285750">
              <a:lnSpc>
                <a:spcPct val="110000"/>
              </a:lnSpc>
              <a:defRPr/>
            </a:pPr>
            <a:r>
              <a:rPr lang="fr-FR" sz="1500" b="1" dirty="0">
                <a:solidFill>
                  <a:schemeClr val="tx1"/>
                </a:solidFill>
              </a:rPr>
              <a:t>Un plus pour trouver du travail en fin de formation et  vous insérer durablement </a:t>
            </a:r>
            <a:endParaRPr lang="fr-FR" sz="1500" b="1" dirty="0">
              <a:solidFill>
                <a:schemeClr val="tx1"/>
              </a:solidFill>
              <a:cs typeface="Arial"/>
            </a:endParaRPr>
          </a:p>
          <a:p>
            <a:pPr marL="285750" lvl="1" indent="-285750">
              <a:lnSpc>
                <a:spcPct val="110000"/>
              </a:lnSpc>
              <a:defRPr/>
            </a:pPr>
            <a:r>
              <a:rPr lang="fr-FR" sz="1600" b="1" dirty="0">
                <a:solidFill>
                  <a:schemeClr val="bg1"/>
                </a:solidFill>
                <a:highlight>
                  <a:srgbClr val="0000FF"/>
                </a:highlight>
              </a:rPr>
              <a:t>L’apprenti doit signer un contrat d’apprentissage avec un employeur</a:t>
            </a:r>
          </a:p>
          <a:p>
            <a:pPr marL="285750" lvl="1" indent="-285750">
              <a:lnSpc>
                <a:spcPct val="110000"/>
              </a:lnSpc>
              <a:defRPr/>
            </a:pPr>
            <a:r>
              <a:rPr lang="fr-FR" sz="1600" b="1" dirty="0">
                <a:solidFill>
                  <a:schemeClr val="bg1"/>
                </a:solidFill>
                <a:highlight>
                  <a:srgbClr val="0000FF"/>
                </a:highlight>
              </a:rPr>
              <a:t>Les établissements (CFA) accompagnent leurs candidats pour trouver un employeur</a:t>
            </a:r>
          </a:p>
          <a:p>
            <a:pPr marL="285750" lvl="1" indent="-285750">
              <a:lnSpc>
                <a:spcPct val="110000"/>
              </a:lnSpc>
              <a:defRPr/>
            </a:pPr>
            <a:endParaRPr lang="fr-FR" sz="1600" b="1" dirty="0">
              <a:solidFill>
                <a:schemeClr val="bg1"/>
              </a:solidFill>
              <a:highlight>
                <a:srgbClr val="0000FF"/>
              </a:highlight>
            </a:endParaRPr>
          </a:p>
          <a:p>
            <a:pPr marL="285750" lvl="1" indent="-285750">
              <a:lnSpc>
                <a:spcPct val="110000"/>
              </a:lnSpc>
              <a:defRPr/>
            </a:pPr>
            <a:endParaRPr lang="fr-FR" sz="1600" b="1" dirty="0">
              <a:solidFill>
                <a:schemeClr val="bg1"/>
              </a:solidFill>
              <a:highlight>
                <a:srgbClr val="0000FF"/>
              </a:highlight>
            </a:endParaRPr>
          </a:p>
          <a:p>
            <a:endParaRPr lang="fr-FR" sz="11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6</a:t>
            </a:fld>
            <a:endParaRPr lang="fr-FR"/>
          </a:p>
        </p:txBody>
      </p:sp>
    </p:spTree>
    <p:extLst>
      <p:ext uri="{BB962C8B-B14F-4D97-AF65-F5344CB8AC3E}">
        <p14:creationId xmlns:p14="http://schemas.microsoft.com/office/powerpoint/2010/main" val="3388526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4294967295"/>
          </p:nvPr>
        </p:nvSpPr>
        <p:spPr>
          <a:xfrm>
            <a:off x="395536" y="802205"/>
            <a:ext cx="8532808" cy="432048"/>
          </a:xfrm>
        </p:spPr>
        <p:txBody>
          <a:bodyPr/>
          <a:lstStyle/>
          <a:p>
            <a:pPr marL="0" indent="0" algn="l">
              <a:buNone/>
            </a:pPr>
            <a:r>
              <a:rPr lang="fr-FR" sz="2000" b="1" dirty="0">
                <a:latin typeface="+mj-lt"/>
                <a:ea typeface="+mj-ea"/>
                <a:cs typeface="+mj-cs"/>
              </a:rPr>
              <a:t>Un moteur de recherche des formations plus simple pour visualiser</a:t>
            </a:r>
            <a:r>
              <a:rPr lang="fr-FR" sz="2000" dirty="0">
                <a:latin typeface="+mj-lt"/>
                <a:ea typeface="+mj-ea"/>
                <a:cs typeface="+mj-cs"/>
              </a:rPr>
              <a:t> </a:t>
            </a:r>
            <a:r>
              <a:rPr lang="fr-FR" sz="2550" dirty="0">
                <a:latin typeface="+mj-lt"/>
                <a:ea typeface="+mj-ea"/>
                <a:cs typeface="+mj-cs"/>
              </a:rPr>
              <a:t>: </a:t>
            </a:r>
          </a:p>
        </p:txBody>
      </p:sp>
      <p:sp>
        <p:nvSpPr>
          <p:cNvPr id="5" name="Espace réservé du texte 4"/>
          <p:cNvSpPr>
            <a:spLocks noGrp="1"/>
          </p:cNvSpPr>
          <p:nvPr>
            <p:ph type="body" sz="quarter" idx="4294967295"/>
          </p:nvPr>
        </p:nvSpPr>
        <p:spPr>
          <a:xfrm>
            <a:off x="106624" y="1234253"/>
            <a:ext cx="3491341" cy="3370877"/>
          </a:xfrm>
        </p:spPr>
        <p:txBody>
          <a:bodyPr/>
          <a:lstStyle/>
          <a:p>
            <a:pPr marL="169863" lvl="1" indent="-169863" defTabSz="457200">
              <a:spcBef>
                <a:spcPct val="20000"/>
              </a:spcBef>
              <a:spcAft>
                <a:spcPts val="0"/>
              </a:spcAft>
              <a:buClr>
                <a:srgbClr val="FF0000"/>
              </a:buClr>
              <a:buFont typeface="Arial-ItalicMT" charset="0"/>
              <a:buChar char="&gt;"/>
              <a:defRPr/>
            </a:pPr>
            <a:r>
              <a:rPr lang="fr-FR" sz="1200" b="1" dirty="0">
                <a:solidFill>
                  <a:schemeClr val="bg1"/>
                </a:solidFill>
                <a:highlight>
                  <a:srgbClr val="0000FF"/>
                </a:highlight>
              </a:rPr>
              <a:t>Le statut de la formation (public/privé) </a:t>
            </a:r>
            <a:endParaRPr lang="fr-FR" sz="1200" dirty="0">
              <a:solidFill>
                <a:schemeClr val="tx1"/>
              </a:solidFill>
            </a:endParaRPr>
          </a:p>
          <a:p>
            <a:pPr marL="169863" lvl="1" indent="-169863" defTabSz="457200">
              <a:spcBef>
                <a:spcPct val="20000"/>
              </a:spcBef>
              <a:spcAft>
                <a:spcPts val="0"/>
              </a:spcAft>
              <a:buClr>
                <a:srgbClr val="FF0000"/>
              </a:buClr>
              <a:buFont typeface="Arial-ItalicMT" charset="0"/>
              <a:buChar char="&gt;"/>
              <a:defRPr/>
            </a:pPr>
            <a:endParaRPr lang="fr-FR" sz="1200" dirty="0">
              <a:solidFill>
                <a:schemeClr val="tx1"/>
              </a:solidFill>
            </a:endParaRPr>
          </a:p>
          <a:p>
            <a:pPr marL="169863" lvl="1" indent="-169863" defTabSz="457200">
              <a:spcBef>
                <a:spcPct val="20000"/>
              </a:spcBef>
              <a:spcAft>
                <a:spcPts val="0"/>
              </a:spcAft>
              <a:buClr>
                <a:srgbClr val="FF0000"/>
              </a:buClr>
              <a:buFont typeface="Arial-ItalicMT" charset="0"/>
              <a:buChar char="&gt;"/>
              <a:defRPr/>
            </a:pPr>
            <a:r>
              <a:rPr lang="fr-FR" sz="1200" b="1" dirty="0">
                <a:solidFill>
                  <a:schemeClr val="bg1"/>
                </a:solidFill>
                <a:highlight>
                  <a:srgbClr val="0000FF"/>
                </a:highlight>
              </a:rPr>
              <a:t>Le nombre de places</a:t>
            </a:r>
            <a:r>
              <a:rPr lang="fr-FR" sz="1400" dirty="0">
                <a:solidFill>
                  <a:schemeClr val="tx1"/>
                </a:solidFill>
              </a:rPr>
              <a:t> </a:t>
            </a:r>
            <a:r>
              <a:rPr lang="fr-FR" sz="1200" dirty="0">
                <a:solidFill>
                  <a:schemeClr val="tx1"/>
                </a:solidFill>
              </a:rPr>
              <a:t>en 2023 (à partir du 18 janvier 2023) </a:t>
            </a:r>
          </a:p>
          <a:p>
            <a:pPr marL="0" lvl="1" indent="0" defTabSz="457200">
              <a:spcBef>
                <a:spcPct val="20000"/>
              </a:spcBef>
              <a:spcAft>
                <a:spcPts val="0"/>
              </a:spcAft>
              <a:buClr>
                <a:srgbClr val="FF0000"/>
              </a:buClr>
              <a:buNone/>
              <a:defRPr/>
            </a:pPr>
            <a:endParaRPr lang="fr-FR" sz="1400" dirty="0">
              <a:solidFill>
                <a:srgbClr val="0C5076"/>
              </a:solidFill>
            </a:endParaRPr>
          </a:p>
          <a:p>
            <a:pPr marL="169863" lvl="1" indent="-169863" defTabSz="457200">
              <a:spcBef>
                <a:spcPct val="20000"/>
              </a:spcBef>
              <a:spcAft>
                <a:spcPts val="0"/>
              </a:spcAft>
              <a:buClr>
                <a:srgbClr val="FF0000"/>
              </a:buClr>
              <a:buFont typeface="Arial-ItalicMT" charset="0"/>
              <a:buChar char="&gt;"/>
              <a:defRPr/>
            </a:pPr>
            <a:r>
              <a:rPr lang="fr-FR" sz="1200" b="1" dirty="0">
                <a:solidFill>
                  <a:schemeClr val="bg1"/>
                </a:solidFill>
                <a:highlight>
                  <a:srgbClr val="0000FF"/>
                </a:highlight>
              </a:rPr>
              <a:t>Le taux d'accès en 2022</a:t>
            </a:r>
            <a:r>
              <a:rPr lang="fr-FR" sz="1200" dirty="0">
                <a:solidFill>
                  <a:schemeClr val="tx1"/>
                </a:solidFill>
              </a:rPr>
              <a:t>, c'est à dire la proportion de candidats qui ont pu recevoir une proposition d'admission en phase principale</a:t>
            </a:r>
          </a:p>
          <a:p>
            <a:pPr marL="179388" lvl="1" indent="0" defTabSz="457200">
              <a:spcBef>
                <a:spcPct val="20000"/>
              </a:spcBef>
              <a:spcAft>
                <a:spcPts val="0"/>
              </a:spcAft>
              <a:buClr>
                <a:srgbClr val="FF0000"/>
              </a:buClr>
              <a:buNone/>
              <a:defRPr/>
            </a:pPr>
            <a:r>
              <a:rPr lang="fr-FR" sz="1200" dirty="0">
                <a:solidFill>
                  <a:schemeClr val="tx1"/>
                </a:solidFill>
              </a:rPr>
              <a:t>Ce taux d’accès est désormais déclinable par type de baccalauréat</a:t>
            </a:r>
          </a:p>
          <a:p>
            <a:pPr marL="0" lvl="1" indent="0" defTabSz="457200">
              <a:spcBef>
                <a:spcPct val="20000"/>
              </a:spcBef>
              <a:spcAft>
                <a:spcPts val="0"/>
              </a:spcAft>
              <a:buClr>
                <a:srgbClr val="FF0000"/>
              </a:buClr>
              <a:buNone/>
              <a:defRPr/>
            </a:pPr>
            <a:endParaRPr lang="fr-FR" sz="1400" dirty="0">
              <a:solidFill>
                <a:srgbClr val="0C5076"/>
              </a:solidFill>
            </a:endParaRPr>
          </a:p>
          <a:p>
            <a:pPr marL="180975" lvl="1" indent="-169863" defTabSz="457200">
              <a:spcBef>
                <a:spcPct val="20000"/>
              </a:spcBef>
              <a:spcAft>
                <a:spcPts val="0"/>
              </a:spcAft>
              <a:buClr>
                <a:srgbClr val="FF0000"/>
              </a:buClr>
              <a:buFont typeface="Arial-ItalicMT" charset="0"/>
              <a:buChar char="&gt;"/>
              <a:defRPr/>
            </a:pPr>
            <a:r>
              <a:rPr lang="fr-FR" sz="1200" b="1" dirty="0">
                <a:solidFill>
                  <a:schemeClr val="bg1"/>
                </a:solidFill>
                <a:highlight>
                  <a:srgbClr val="0000FF"/>
                </a:highlight>
              </a:rPr>
              <a:t>Des suggestions de formations similaires </a:t>
            </a:r>
            <a:r>
              <a:rPr lang="fr-FR" sz="1200" dirty="0">
                <a:solidFill>
                  <a:schemeClr val="tx1"/>
                </a:solidFill>
              </a:rPr>
              <a:t>pour élargir vos choix</a:t>
            </a:r>
          </a:p>
          <a:p>
            <a:pPr lvl="0"/>
            <a:endParaRPr lang="fr-FR" sz="1200"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7</a:t>
            </a:fld>
            <a:endParaRPr lang="fr-FR"/>
          </a:p>
        </p:txBody>
      </p:sp>
      <p:pic>
        <p:nvPicPr>
          <p:cNvPr id="4" name="Image 3"/>
          <p:cNvPicPr>
            <a:picLocks noChangeAspect="1"/>
          </p:cNvPicPr>
          <p:nvPr/>
        </p:nvPicPr>
        <p:blipFill>
          <a:blip r:embed="rId3"/>
          <a:stretch>
            <a:fillRect/>
          </a:stretch>
        </p:blipFill>
        <p:spPr>
          <a:xfrm>
            <a:off x="3747602" y="1623295"/>
            <a:ext cx="5018734" cy="2252966"/>
          </a:xfrm>
          <a:prstGeom prst="rect">
            <a:avLst/>
          </a:prstGeom>
        </p:spPr>
      </p:pic>
    </p:spTree>
    <p:extLst>
      <p:ext uri="{BB962C8B-B14F-4D97-AF65-F5344CB8AC3E}">
        <p14:creationId xmlns:p14="http://schemas.microsoft.com/office/powerpoint/2010/main" val="3037920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4294967295"/>
          </p:nvPr>
        </p:nvSpPr>
        <p:spPr>
          <a:xfrm>
            <a:off x="453024" y="802292"/>
            <a:ext cx="8437558" cy="589186"/>
          </a:xfrm>
        </p:spPr>
        <p:txBody>
          <a:bodyPr/>
          <a:lstStyle/>
          <a:p>
            <a:pPr marL="0" indent="0" algn="l">
              <a:spcAft>
                <a:spcPts val="1800"/>
              </a:spcAft>
              <a:buNone/>
            </a:pPr>
            <a:r>
              <a:rPr lang="fr-FR" sz="1600" b="1" dirty="0"/>
              <a:t>Pour chaque formation, une fiche de présentation organisée en 6 rubriques clés, pour être plus claire, plus riche, plus transparente</a:t>
            </a:r>
          </a:p>
        </p:txBody>
      </p:sp>
      <p:sp>
        <p:nvSpPr>
          <p:cNvPr id="4" name="Espace réservé du texte 3"/>
          <p:cNvSpPr>
            <a:spLocks noGrp="1"/>
          </p:cNvSpPr>
          <p:nvPr>
            <p:ph type="body" sz="quarter" idx="4294967295"/>
          </p:nvPr>
        </p:nvSpPr>
        <p:spPr>
          <a:xfrm>
            <a:off x="289281" y="1454046"/>
            <a:ext cx="8601301" cy="3432280"/>
          </a:xfrm>
        </p:spPr>
        <p:txBody>
          <a:bodyPr/>
          <a:lstStyle/>
          <a:p>
            <a:pPr marL="171450" lvl="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Découvrir la formation et ses caractéristiques</a:t>
            </a:r>
            <a:r>
              <a:rPr lang="fr-FR" sz="1300" b="1" dirty="0"/>
              <a:t> </a:t>
            </a:r>
            <a:r>
              <a:rPr lang="fr-FR" sz="1300" dirty="0">
                <a:solidFill>
                  <a:schemeClr val="tx1"/>
                </a:solidFill>
              </a:rPr>
              <a:t>: le </a:t>
            </a:r>
            <a:r>
              <a:rPr lang="fr-FR" sz="1300" b="1" dirty="0">
                <a:solidFill>
                  <a:schemeClr val="tx1"/>
                </a:solidFill>
              </a:rPr>
              <a:t>statut de l’établissement</a:t>
            </a:r>
            <a:r>
              <a:rPr lang="fr-FR" sz="1300" dirty="0">
                <a:solidFill>
                  <a:schemeClr val="tx1"/>
                </a:solidFill>
              </a:rPr>
              <a:t>, les contenus et l’organisation des enseignements, les dispositifs pédagogiques, les </a:t>
            </a:r>
            <a:r>
              <a:rPr lang="fr-FR" sz="1300" b="1" dirty="0">
                <a:solidFill>
                  <a:schemeClr val="tx1"/>
                </a:solidFill>
              </a:rPr>
              <a:t>frais de scolarité</a:t>
            </a:r>
            <a:r>
              <a:rPr lang="fr-FR" sz="1300" dirty="0">
                <a:solidFill>
                  <a:schemeClr val="tx1"/>
                </a:solidFill>
              </a:rPr>
              <a:t>, les dates des journées portes ouvertes... </a:t>
            </a:r>
          </a:p>
          <a:p>
            <a:pPr marL="171450" lvl="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Comprendre les critères d’analyse des candidatures</a:t>
            </a:r>
            <a:r>
              <a:rPr lang="fr-FR" sz="1300" dirty="0">
                <a:solidFill>
                  <a:schemeClr val="tx1"/>
                </a:solidFill>
              </a:rPr>
              <a:t> à travers la représentation visuelle des critères définis par les formations (résultats scolaires, compétences et savoir-faire, savoir-être, motivation et cohérence du projet, engagements….) avec leur degré d’importance, ainsi que des conseils pour formuler sa candidature </a:t>
            </a:r>
          </a:p>
          <a:p>
            <a:pPr marL="171450" lvl="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Consulter les modalités de candidature</a:t>
            </a:r>
            <a:r>
              <a:rPr lang="fr-FR" sz="1300" dirty="0">
                <a:solidFill>
                  <a:schemeClr val="tx1"/>
                </a:solidFill>
              </a:rPr>
              <a:t> en particulier les conditions pour candidater, les modalités et calendrier des épreuves écrites/orales prévues par certaines formations sélectives et les éventuels frais associés</a:t>
            </a:r>
          </a:p>
          <a:p>
            <a:pPr marL="17145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Accéder aux chiffres clés de la formation </a:t>
            </a:r>
            <a:r>
              <a:rPr lang="fr-FR" sz="1300" b="1" dirty="0"/>
              <a:t> :</a:t>
            </a:r>
            <a:r>
              <a:rPr lang="fr-FR" sz="1300" b="1" dirty="0">
                <a:solidFill>
                  <a:schemeClr val="tx1"/>
                </a:solidFill>
              </a:rPr>
              <a:t>  </a:t>
            </a:r>
            <a:r>
              <a:rPr lang="fr-FR" sz="1300" dirty="0">
                <a:solidFill>
                  <a:schemeClr val="tx1"/>
                </a:solidFill>
              </a:rPr>
              <a:t>ils déclinent les résultats de l’admission en 2022 pour vous permettre de mieux anticiper la procédure et les résultats de la phase d’admission. Des indicateurs sont calculés en termes de réussite voire d’insertion professionnelle (pour la majorité des BTS et mentions complémentaires)</a:t>
            </a:r>
            <a:endParaRPr lang="fr-FR" sz="1300" dirty="0">
              <a:solidFill>
                <a:schemeClr val="tx1"/>
              </a:solidFill>
              <a:cs typeface="Arial"/>
            </a:endParaRPr>
          </a:p>
          <a:p>
            <a:pPr marL="17145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Connaitre les débouchés professionnels </a:t>
            </a:r>
            <a:r>
              <a:rPr lang="fr-FR" sz="1300" b="1" dirty="0"/>
              <a:t> </a:t>
            </a:r>
            <a:r>
              <a:rPr lang="fr-FR" sz="1300" dirty="0">
                <a:solidFill>
                  <a:schemeClr val="tx1"/>
                </a:solidFill>
              </a:rPr>
              <a:t>: possibilités de poursuite d’études </a:t>
            </a:r>
            <a:endParaRPr lang="fr-FR" sz="1300" dirty="0">
              <a:solidFill>
                <a:schemeClr val="tx1"/>
              </a:solidFill>
              <a:cs typeface="Arial"/>
            </a:endParaRPr>
          </a:p>
          <a:p>
            <a:pPr marL="171450" indent="-171450">
              <a:buClr>
                <a:srgbClr val="ED7454"/>
              </a:buClr>
              <a:buFont typeface="Arial" panose="020B0604020202020204" pitchFamily="34" charset="0"/>
              <a:buChar char="•"/>
            </a:pPr>
            <a:r>
              <a:rPr lang="fr-FR" sz="1200" b="1" dirty="0">
                <a:solidFill>
                  <a:schemeClr val="bg1"/>
                </a:solidFill>
                <a:highlight>
                  <a:srgbClr val="0000FF"/>
                </a:highlight>
              </a:rPr>
              <a:t>Contacter et échanger avec l’établissement </a:t>
            </a:r>
            <a:r>
              <a:rPr lang="fr-FR" sz="1300" dirty="0">
                <a:solidFill>
                  <a:schemeClr val="tx1"/>
                </a:solidFill>
              </a:rPr>
              <a:t> : contacts des référents de la formation, en particulier le référent handicap </a:t>
            </a: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8</a:t>
            </a:fld>
            <a:endParaRPr lang="fr-FR"/>
          </a:p>
        </p:txBody>
      </p:sp>
    </p:spTree>
    <p:extLst>
      <p:ext uri="{BB962C8B-B14F-4D97-AF65-F5344CB8AC3E}">
        <p14:creationId xmlns:p14="http://schemas.microsoft.com/office/powerpoint/2010/main" val="2204785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3558"/>
            <a:ext cx="8424000" cy="720000"/>
          </a:xfrm>
        </p:spPr>
        <p:txBody>
          <a:bodyPr/>
          <a:lstStyle/>
          <a:p>
            <a:r>
              <a:rPr lang="fr-FR" sz="2400" dirty="0"/>
              <a:t>Les modalités d’examen affichés pour chaque formation</a:t>
            </a:r>
          </a:p>
        </p:txBody>
      </p:sp>
      <p:sp>
        <p:nvSpPr>
          <p:cNvPr id="3" name="Espace réservé du contenu 2"/>
          <p:cNvSpPr>
            <a:spLocks noGrp="1"/>
          </p:cNvSpPr>
          <p:nvPr>
            <p:ph sz="quarter" idx="4294967295"/>
          </p:nvPr>
        </p:nvSpPr>
        <p:spPr>
          <a:xfrm>
            <a:off x="359999" y="1275606"/>
            <a:ext cx="8424000" cy="3240360"/>
          </a:xfrm>
        </p:spPr>
        <p:txBody>
          <a:bodyPr/>
          <a:lstStyle/>
          <a:p>
            <a:endParaRPr lang="fr-FR" sz="500" b="1" dirty="0"/>
          </a:p>
          <a:p>
            <a:r>
              <a:rPr lang="fr-FR" sz="1600" b="1" dirty="0">
                <a:solidFill>
                  <a:schemeClr val="bg1"/>
                </a:solidFill>
                <a:highlight>
                  <a:srgbClr val="0000FF"/>
                </a:highlight>
              </a:rPr>
              <a:t>Dans les formations sélectives (classes prépa, BUT, BTS, écoles, IFSI…)</a:t>
            </a:r>
          </a:p>
          <a:p>
            <a:r>
              <a:rPr lang="fr-FR" sz="1500" dirty="0">
                <a:solidFill>
                  <a:schemeClr val="tx1"/>
                </a:solidFill>
              </a:rPr>
              <a:t>L’admission se fait sur dossier et, dans certains cas, en ayant recours, en plus ou en lieu et place du dossier, à des épreuves écrites et/ou orales dont le calendrier et les modalités sont affichés aux candidats (rubrique « consulter les modalités de candidature ») </a:t>
            </a:r>
          </a:p>
          <a:p>
            <a:endParaRPr lang="fr-FR" sz="500" dirty="0"/>
          </a:p>
          <a:p>
            <a:r>
              <a:rPr lang="fr-FR" sz="1600" b="1" dirty="0">
                <a:solidFill>
                  <a:schemeClr val="bg1"/>
                </a:solidFill>
                <a:highlight>
                  <a:srgbClr val="0000FF"/>
                </a:highlight>
              </a:rPr>
              <a:t>Dans les formations non sélectives (licences, PPPE et PASS)</a:t>
            </a:r>
          </a:p>
          <a:p>
            <a:pPr algn="just"/>
            <a:r>
              <a:rPr lang="fr-FR" sz="1500" dirty="0">
                <a:solidFill>
                  <a:schemeClr val="tx1"/>
                </a:solidFill>
              </a:rPr>
              <a:t>Un lycéen peut </a:t>
            </a:r>
            <a:r>
              <a:rPr lang="fr-FR" sz="1500" b="1" dirty="0">
                <a:solidFill>
                  <a:schemeClr val="tx1"/>
                </a:solidFill>
              </a:rPr>
              <a:t>accéder à la licence de son choix à l’université, dans la limite des capacités d’accueil : </a:t>
            </a:r>
            <a:r>
              <a:rPr lang="fr-FR" sz="1500" dirty="0">
                <a:solidFill>
                  <a:schemeClr val="tx1"/>
                </a:solidFill>
              </a:rPr>
              <a:t>si le nombre de vœux reçus est supérieur au nombre de places disponibles, la commission d’examen des vœux étudie les dossiers et vérifie leur adéquation avec la formation demandée afin de les classer </a:t>
            </a:r>
          </a:p>
          <a:p>
            <a:r>
              <a:rPr lang="fr-FR" sz="1500" dirty="0">
                <a:solidFill>
                  <a:schemeClr val="tx1"/>
                </a:solidFill>
              </a:rPr>
              <a:t>L’université peut conditionner l'admission (réponse « oui-si ») d’un candidat au suivi d’un dispositif de réussite (remise à niveau, tutorat…) afin de l’aider et de favoriser sa réussite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9</a:t>
            </a:fld>
            <a:endParaRPr lang="fr-FR"/>
          </a:p>
        </p:txBody>
      </p:sp>
      <p:sp>
        <p:nvSpPr>
          <p:cNvPr id="7" name="Rectangle à coins arrondis 6"/>
          <p:cNvSpPr/>
          <p:nvPr/>
        </p:nvSpPr>
        <p:spPr>
          <a:xfrm>
            <a:off x="5746683" y="87534"/>
            <a:ext cx="310577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Comment les formations examinent les candidatures ?</a:t>
            </a:r>
          </a:p>
        </p:txBody>
      </p:sp>
    </p:spTree>
    <p:extLst>
      <p:ext uri="{BB962C8B-B14F-4D97-AF65-F5344CB8AC3E}">
        <p14:creationId xmlns:p14="http://schemas.microsoft.com/office/powerpoint/2010/main" val="3736130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951670"/>
          </a:xfrm>
        </p:spPr>
        <p:txBody>
          <a:bodyPr/>
          <a:lstStyle/>
          <a:p>
            <a:r>
              <a:rPr lang="fr-FR" sz="2200" dirty="0"/>
              <a:t>Focus sur l’accompagnement des candidats en situation de handicap ou atteints d’un trouble de santé invalidant </a:t>
            </a: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10</a:t>
            </a:fld>
            <a:endParaRPr lang="fr-FR"/>
          </a:p>
        </p:txBody>
      </p:sp>
      <p:sp>
        <p:nvSpPr>
          <p:cNvPr id="12" name="Rectangle 11"/>
          <p:cNvSpPr/>
          <p:nvPr/>
        </p:nvSpPr>
        <p:spPr>
          <a:xfrm>
            <a:off x="202602" y="1593347"/>
            <a:ext cx="8424000" cy="3370153"/>
          </a:xfrm>
          <a:prstGeom prst="rect">
            <a:avLst/>
          </a:prstGeom>
        </p:spPr>
        <p:txBody>
          <a:bodyPr wrap="square" lIns="91440" tIns="45720" rIns="91440" bIns="45720" anchor="t">
            <a:spAutoFit/>
          </a:bodyPr>
          <a:lstStyle/>
          <a:p>
            <a:pPr marL="285750" indent="-285750" algn="just">
              <a:buFont typeface="Arial" panose="020B0604020202020204" pitchFamily="34" charset="0"/>
              <a:buChar char="•"/>
            </a:pPr>
            <a:r>
              <a:rPr lang="fr-FR" sz="1600" b="1" dirty="0">
                <a:solidFill>
                  <a:schemeClr val="bg1"/>
                </a:solidFill>
                <a:highlight>
                  <a:srgbClr val="0000FF"/>
                </a:highlight>
              </a:rPr>
              <a:t>Les coordonnées d’un référent handicap sur chaque fiche de formation</a:t>
            </a:r>
            <a:r>
              <a:rPr lang="fr-FR" sz="1600" b="1" dirty="0">
                <a:solidFill>
                  <a:schemeClr val="tx2"/>
                </a:solidFill>
              </a:rPr>
              <a:t>.</a:t>
            </a:r>
            <a:r>
              <a:rPr lang="fr-FR" sz="1600" b="1" dirty="0"/>
              <a:t> </a:t>
            </a:r>
            <a:r>
              <a:rPr lang="fr-FR" sz="1600" dirty="0"/>
              <a:t>Il est disponible pour répondre aux interrogations des lycéens tout au long de la procédure.</a:t>
            </a:r>
          </a:p>
          <a:p>
            <a:pPr algn="just"/>
            <a:endParaRPr lang="fr-FR" sz="900" b="1" dirty="0"/>
          </a:p>
          <a:p>
            <a:pPr marL="285750" indent="-285750" algn="just">
              <a:buFont typeface="Arial" panose="020B0604020202020204" pitchFamily="34" charset="0"/>
              <a:buChar char="•"/>
            </a:pPr>
            <a:r>
              <a:rPr lang="fr-FR" sz="1600" b="1" dirty="0">
                <a:solidFill>
                  <a:schemeClr val="bg1"/>
                </a:solidFill>
                <a:highlight>
                  <a:srgbClr val="0000FF"/>
                </a:highlight>
              </a:rPr>
              <a:t>Le candidat peut renseigner une fiche de liaison dans son dossier Parcoursup</a:t>
            </a:r>
            <a:r>
              <a:rPr lang="fr-FR" sz="1600" b="1" dirty="0">
                <a:solidFill>
                  <a:schemeClr val="tx2"/>
                </a:solidFill>
              </a:rPr>
              <a:t> </a:t>
            </a:r>
            <a:r>
              <a:rPr lang="fr-FR" sz="1600" dirty="0"/>
              <a:t>pour préciser ses besoins. Cette fiche est </a:t>
            </a:r>
            <a:r>
              <a:rPr lang="fr-FR" sz="1600" b="1" dirty="0"/>
              <a:t>facultative</a:t>
            </a:r>
            <a:r>
              <a:rPr lang="fr-FR" sz="1600" dirty="0"/>
              <a:t> et n’est </a:t>
            </a:r>
            <a:r>
              <a:rPr lang="fr-FR" sz="1600" b="1" dirty="0"/>
              <a:t>pas transmise aux formations </a:t>
            </a:r>
            <a:r>
              <a:rPr lang="fr-FR" sz="1600" dirty="0"/>
              <a:t>pour l’examen des vœux </a:t>
            </a:r>
            <a:r>
              <a:rPr lang="fr-FR" sz="1600" dirty="0">
                <a:sym typeface="Wingdings" panose="05000000000000000000" pitchFamily="2" charset="2"/>
              </a:rPr>
              <a:t> </a:t>
            </a:r>
            <a:r>
              <a:rPr lang="fr-FR" sz="1600" b="1" dirty="0">
                <a:solidFill>
                  <a:srgbClr val="000091"/>
                </a:solidFill>
              </a:rPr>
              <a:t>Le candidat pourra demander à Parcoursup de la transmettre à la formation qu’il aura choisie pour préparer sa rentrée</a:t>
            </a:r>
            <a:r>
              <a:rPr lang="fr-FR" sz="1600" dirty="0"/>
              <a:t>. Cela permet d’anticiper son arrivée dans le nouvel établissement.</a:t>
            </a:r>
            <a:endParaRPr lang="fr-FR" sz="1600" dirty="0">
              <a:cs typeface="Arial"/>
            </a:endParaRPr>
          </a:p>
          <a:p>
            <a:endParaRPr lang="fr-FR" sz="900" b="1" dirty="0"/>
          </a:p>
          <a:p>
            <a:pPr marL="285750" indent="-285750" algn="just">
              <a:buFont typeface="Arial" panose="020B0604020202020204" pitchFamily="34" charset="0"/>
              <a:buChar char="•"/>
            </a:pPr>
            <a:r>
              <a:rPr lang="fr-FR" sz="1600" b="1" dirty="0">
                <a:solidFill>
                  <a:schemeClr val="bg1"/>
                </a:solidFill>
                <a:highlight>
                  <a:srgbClr val="0000FF"/>
                </a:highlight>
              </a:rPr>
              <a:t>A partir du 1er juin 2023, le candidat peut demander au recteur le réexamen de son dossier</a:t>
            </a:r>
            <a:r>
              <a:rPr lang="fr-FR" sz="1600" b="1" dirty="0"/>
              <a:t> </a:t>
            </a:r>
            <a:r>
              <a:rPr lang="fr-FR" sz="1600" dirty="0"/>
              <a:t>(via la rubrique « contact » dans Parcoursup) s’il ne trouve pas de formation adaptée à ses besoins spécifiques et que sa situation justifie une inscription dans un établissement situé dans une zone géographique déterminée. </a:t>
            </a:r>
            <a:endParaRPr lang="fr-FR" sz="1600" dirty="0">
              <a:cs typeface="Arial"/>
            </a:endParaRPr>
          </a:p>
          <a:p>
            <a:endParaRPr lang="fr-FR" sz="1600" dirty="0"/>
          </a:p>
        </p:txBody>
      </p:sp>
    </p:spTree>
    <p:extLst>
      <p:ext uri="{BB962C8B-B14F-4D97-AF65-F5344CB8AC3E}">
        <p14:creationId xmlns:p14="http://schemas.microsoft.com/office/powerpoint/2010/main" val="1560268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68123F1-62A5-6CAD-1FF9-CB1240F02DC5}"/>
              </a:ext>
            </a:extLst>
          </p:cNvPr>
          <p:cNvSpPr>
            <a:spLocks noGrp="1"/>
          </p:cNvSpPr>
          <p:nvPr>
            <p:ph type="dt" sz="half" idx="10"/>
          </p:nvPr>
        </p:nvSpPr>
        <p:spPr/>
        <p:txBody>
          <a:bodyPr/>
          <a:lstStyle/>
          <a:p>
            <a:pPr algn="r"/>
            <a:fld id="{5364400D-1A9E-42A8-8CBD-868B8972336F}" type="datetime1">
              <a:rPr lang="fr-FR" cap="all" smtClean="0"/>
              <a:t>30/01/2023</a:t>
            </a:fld>
            <a:endParaRPr lang="fr-FR" cap="all"/>
          </a:p>
        </p:txBody>
      </p:sp>
      <p:sp>
        <p:nvSpPr>
          <p:cNvPr id="3" name="Espace réservé du numéro de diapositive 2">
            <a:extLst>
              <a:ext uri="{FF2B5EF4-FFF2-40B4-BE49-F238E27FC236}">
                <a16:creationId xmlns:a16="http://schemas.microsoft.com/office/drawing/2014/main" id="{E16C8102-0E65-8E9D-7FF2-EE7B691FE47A}"/>
              </a:ext>
            </a:extLst>
          </p:cNvPr>
          <p:cNvSpPr>
            <a:spLocks noGrp="1"/>
          </p:cNvSpPr>
          <p:nvPr>
            <p:ph type="sldNum" sz="quarter" idx="12"/>
          </p:nvPr>
        </p:nvSpPr>
        <p:spPr/>
        <p:txBody>
          <a:bodyPr/>
          <a:lstStyle/>
          <a:p>
            <a:fld id="{733122C9-A0B9-462F-8757-0847AD287B63}" type="slidenum">
              <a:rPr lang="fr-FR" smtClean="0"/>
              <a:pPr/>
              <a:t>11</a:t>
            </a:fld>
            <a:endParaRPr lang="fr-FR"/>
          </a:p>
        </p:txBody>
      </p:sp>
      <p:sp>
        <p:nvSpPr>
          <p:cNvPr id="4" name="Titre 3">
            <a:extLst>
              <a:ext uri="{FF2B5EF4-FFF2-40B4-BE49-F238E27FC236}">
                <a16:creationId xmlns:a16="http://schemas.microsoft.com/office/drawing/2014/main" id="{F0A59182-7FDE-AB1F-BBEF-D534C01F413D}"/>
              </a:ext>
            </a:extLst>
          </p:cNvPr>
          <p:cNvSpPr>
            <a:spLocks noGrp="1"/>
          </p:cNvSpPr>
          <p:nvPr>
            <p:ph type="title"/>
          </p:nvPr>
        </p:nvSpPr>
        <p:spPr/>
        <p:txBody>
          <a:bodyPr/>
          <a:lstStyle/>
          <a:p>
            <a:r>
              <a:rPr lang="fr-FR" sz="2800" dirty="0"/>
              <a:t>candidats en situation de handicap ou atteints d’un trouble de santé invalidant</a:t>
            </a:r>
            <a:endParaRPr lang="fr-FR" dirty="0"/>
          </a:p>
        </p:txBody>
      </p:sp>
      <p:sp>
        <p:nvSpPr>
          <p:cNvPr id="5" name="Espace réservé du contenu 4">
            <a:extLst>
              <a:ext uri="{FF2B5EF4-FFF2-40B4-BE49-F238E27FC236}">
                <a16:creationId xmlns:a16="http://schemas.microsoft.com/office/drawing/2014/main" id="{0C011B65-5F7A-E4DD-E4C7-CFCA44F37BD0}"/>
              </a:ext>
            </a:extLst>
          </p:cNvPr>
          <p:cNvSpPr>
            <a:spLocks noGrp="1"/>
          </p:cNvSpPr>
          <p:nvPr>
            <p:ph sz="quarter" idx="14"/>
          </p:nvPr>
        </p:nvSpPr>
        <p:spPr>
          <a:xfrm>
            <a:off x="467542" y="1836000"/>
            <a:ext cx="8298793" cy="2574000"/>
          </a:xfrm>
        </p:spPr>
        <p:txBody>
          <a:bodyPr/>
          <a:lstStyle/>
          <a:p>
            <a:r>
              <a:rPr lang="fr-FR" sz="1600" b="1" dirty="0">
                <a:effectLst/>
                <a:latin typeface="Calibri" panose="020F0502020204030204" pitchFamily="34" charset="0"/>
                <a:ea typeface="Calibri" panose="020F0502020204030204" pitchFamily="34" charset="0"/>
                <a:cs typeface="Times New Roman" panose="02020603050405020304" pitchFamily="18" charset="0"/>
              </a:rPr>
              <a:t>Les aménagements ne sont pas maintenus automatiquement entre le lycée et l'université. Il faut se signaler dès le mois de mars</a:t>
            </a:r>
            <a:endParaRPr lang="fr-FR" sz="1000" dirty="0"/>
          </a:p>
          <a:p>
            <a:r>
              <a:rPr lang="fr-FR" sz="1200" dirty="0"/>
              <a:t>Université Clermont Auvergne :  Service Université Handicap -  04 73 40 55 07  - </a:t>
            </a:r>
            <a:r>
              <a:rPr lang="fr-FR" sz="1200" dirty="0">
                <a:hlinkClick r:id="rId2"/>
              </a:rPr>
              <a:t>SUH@uca.fr</a:t>
            </a:r>
            <a:endParaRPr lang="fr-FR" sz="1200" dirty="0"/>
          </a:p>
          <a:p>
            <a:r>
              <a:rPr lang="fr-FR" sz="1200" dirty="0"/>
              <a:t>St Etienne - </a:t>
            </a:r>
            <a:r>
              <a:rPr lang="fr-FR" sz="1200" b="1" dirty="0"/>
              <a:t>Jean Monnet </a:t>
            </a:r>
            <a:r>
              <a:rPr lang="fr-FR" sz="1200" dirty="0"/>
              <a:t>:  Bureau Accueil Handicap 04 77 42 17 22 ou par mail : </a:t>
            </a:r>
            <a:r>
              <a:rPr lang="fr-FR" sz="1200" dirty="0">
                <a:hlinkClick r:id="rId3"/>
              </a:rPr>
              <a:t>accueilhandicap@univ-st-etienne.fr</a:t>
            </a:r>
            <a:endParaRPr lang="fr-FR" sz="1200" dirty="0"/>
          </a:p>
          <a:p>
            <a:r>
              <a:rPr lang="fr-FR" sz="1200" dirty="0"/>
              <a:t>Lyon 1 </a:t>
            </a:r>
            <a:r>
              <a:rPr lang="fr-FR" sz="1200" b="1" dirty="0"/>
              <a:t>Claude Bernard </a:t>
            </a:r>
            <a:r>
              <a:rPr lang="fr-FR" sz="1200" dirty="0"/>
              <a:t>: Mission handicap : 4 72 43 15 05 ou Mail </a:t>
            </a:r>
            <a:r>
              <a:rPr lang="fr-FR" sz="1200" dirty="0">
                <a:hlinkClick r:id="rId4"/>
              </a:rPr>
              <a:t>mission.handicap@univ-lyon1.fr</a:t>
            </a:r>
            <a:endParaRPr lang="fr-FR" sz="1200" dirty="0"/>
          </a:p>
          <a:p>
            <a:r>
              <a:rPr lang="fr-FR" sz="1200" dirty="0"/>
              <a:t>Lyon 2 </a:t>
            </a:r>
            <a:r>
              <a:rPr lang="fr-FR" sz="1200" b="1" dirty="0"/>
              <a:t>Lumière</a:t>
            </a:r>
            <a:r>
              <a:rPr lang="fr-FR" sz="1200" dirty="0"/>
              <a:t> :  Mission handicap 04 78 77 31 05  Mail : </a:t>
            </a:r>
            <a:r>
              <a:rPr lang="fr-FR" sz="1200" dirty="0">
                <a:hlinkClick r:id="rId5"/>
              </a:rPr>
              <a:t>mission.handicap@univ-lyon2.fr</a:t>
            </a:r>
            <a:endParaRPr lang="fr-FR" sz="1200" dirty="0"/>
          </a:p>
          <a:p>
            <a:r>
              <a:rPr lang="fr-FR" sz="1200" dirty="0"/>
              <a:t>Lyon 3 </a:t>
            </a:r>
            <a:r>
              <a:rPr lang="fr-FR" sz="1200" b="1" dirty="0"/>
              <a:t>Jean Moulin </a:t>
            </a:r>
            <a:r>
              <a:rPr lang="fr-FR" sz="1200" dirty="0"/>
              <a:t>: Pôle Handicap Etudiant : 04 26 31 86 56     Courriel </a:t>
            </a:r>
            <a:r>
              <a:rPr lang="fr-FR" sz="1200" dirty="0">
                <a:hlinkClick r:id="rId6"/>
              </a:rPr>
              <a:t>handicap@univ-lyon3.fr</a:t>
            </a:r>
            <a:endParaRPr lang="fr-FR" sz="1200" dirty="0"/>
          </a:p>
          <a:p>
            <a:endParaRPr lang="fr-FR" sz="1200" dirty="0"/>
          </a:p>
          <a:p>
            <a:r>
              <a:rPr lang="fr-FR" sz="1200" dirty="0"/>
              <a:t>Même démarche pour toute autre université ou école.</a:t>
            </a:r>
            <a:endParaRPr lang="fr-FR" sz="1000" dirty="0"/>
          </a:p>
        </p:txBody>
      </p:sp>
    </p:spTree>
    <p:extLst>
      <p:ext uri="{BB962C8B-B14F-4D97-AF65-F5344CB8AC3E}">
        <p14:creationId xmlns:p14="http://schemas.microsoft.com/office/powerpoint/2010/main" val="3639261144"/>
      </p:ext>
    </p:extLst>
  </p:cSld>
  <p:clrMapOvr>
    <a:masterClrMapping/>
  </p:clrMapOvr>
</p:sld>
</file>

<file path=ppt/theme/theme1.xml><?xml version="1.0" encoding="utf-8"?>
<a:theme xmlns:a="http://schemas.openxmlformats.org/drawingml/2006/main" name="OPÉRATEURS">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5193</TotalTime>
  <Words>1161</Words>
  <Application>Microsoft Office PowerPoint</Application>
  <PresentationFormat>Affichage à l'écran (16:9)</PresentationFormat>
  <Paragraphs>82</Paragraphs>
  <Slides>11</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Arial-ItalicMT</vt:lpstr>
      <vt:lpstr>Calibri</vt:lpstr>
      <vt:lpstr>OPÉRATEURS</vt:lpstr>
      <vt:lpstr>Présentation PowerPoint</vt:lpstr>
      <vt:lpstr> Étape 1 : découvrir les formations et élaborer son projet d’orientation</vt:lpstr>
      <vt:lpstr>Présentation PowerPoint</vt:lpstr>
      <vt:lpstr>Présentation PowerPoint</vt:lpstr>
      <vt:lpstr>Présentation PowerPoint</vt:lpstr>
      <vt:lpstr>Focus sur les formations en apprentissage  </vt:lpstr>
      <vt:lpstr>Présentation PowerPoint</vt:lpstr>
      <vt:lpstr>Présentation PowerPoint</vt:lpstr>
      <vt:lpstr>Les modalités d’examen affichés pour chaque formation</vt:lpstr>
      <vt:lpstr>Focus sur l’accompagnement des candidats en situation de handicap ou atteints d’un trouble de santé invalidant </vt:lpstr>
      <vt:lpstr>candidats en situation de handicap ou atteints d’un trouble de santé invalidant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GILLES MONDON</cp:lastModifiedBy>
  <cp:revision>246</cp:revision>
  <cp:lastPrinted>2023-01-12T08:35:28Z</cp:lastPrinted>
  <dcterms:created xsi:type="dcterms:W3CDTF">2020-10-27T08:44:50Z</dcterms:created>
  <dcterms:modified xsi:type="dcterms:W3CDTF">2023-01-30T10:04:05Z</dcterms:modified>
</cp:coreProperties>
</file>