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14"/>
  </p:notesMasterIdLst>
  <p:handoutMasterIdLst>
    <p:handoutMasterId r:id="rId15"/>
  </p:handoutMasterIdLst>
  <p:sldIdLst>
    <p:sldId id="410" r:id="rId2"/>
    <p:sldId id="383" r:id="rId3"/>
    <p:sldId id="426" r:id="rId4"/>
    <p:sldId id="348" r:id="rId5"/>
    <p:sldId id="379" r:id="rId6"/>
    <p:sldId id="380" r:id="rId7"/>
    <p:sldId id="392" r:id="rId8"/>
    <p:sldId id="393" r:id="rId9"/>
    <p:sldId id="349" r:id="rId10"/>
    <p:sldId id="381" r:id="rId11"/>
    <p:sldId id="408" r:id="rId12"/>
    <p:sldId id="350" r:id="rId13"/>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410"/>
            <p14:sldId id="383"/>
            <p14:sldId id="426"/>
            <p14:sldId id="348"/>
            <p14:sldId id="379"/>
            <p14:sldId id="380"/>
            <p14:sldId id="392"/>
            <p14:sldId id="393"/>
            <p14:sldId id="349"/>
            <p14:sldId id="381"/>
            <p14:sldId id="408"/>
            <p14:sldId id="350"/>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8" clrIdx="0"/>
  <p:cmAuthor id="2" name="Christine BOURDIN" initials="CB" lastIdx="33" clrIdx="1"/>
  <p:cmAuthor id="3" name="Utilisateur invité" initials="Ui" lastIdx="18" clrIdx="2"/>
  <p:cmAuthor id="4" name="Rachel BOURDON" initials="RB" lastIdx="10" clrIdx="3"/>
  <p:cmAuthor id="5" name="Bertrand RIFFIOD" initials="BR" lastIdx="20" clrIdx="4"/>
  <p:cmAuthor id="6" name="ELLEN THOMPSON" initials="ET" lastIdx="33"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A558A0"/>
    <a:srgbClr val="CE70CC"/>
    <a:srgbClr val="417DC4"/>
    <a:srgbClr val="34CB6A"/>
    <a:srgbClr val="FFCA00"/>
    <a:srgbClr val="CE614A"/>
    <a:srgbClr val="ED7454"/>
    <a:srgbClr val="FF9575"/>
    <a:srgbClr val="EC1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1" autoAdjust="0"/>
    <p:restoredTop sz="94660"/>
  </p:normalViewPr>
  <p:slideViewPr>
    <p:cSldViewPr snapToGrid="0">
      <p:cViewPr varScale="1">
        <p:scale>
          <a:sx n="124" d="100"/>
          <a:sy n="124" d="100"/>
        </p:scale>
        <p:origin x="204" y="60"/>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F0C479D-4687-E740-9789-857CF0267E23}" type="datetimeFigureOut">
              <a:rPr lang="fr-FR" smtClean="0"/>
              <a:t>30/01/2023</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30/01/2023</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9</a:t>
            </a:fld>
            <a:endParaRPr lang="fr-FR"/>
          </a:p>
        </p:txBody>
      </p:sp>
    </p:spTree>
    <p:extLst>
      <p:ext uri="{BB962C8B-B14F-4D97-AF65-F5344CB8AC3E}">
        <p14:creationId xmlns:p14="http://schemas.microsoft.com/office/powerpoint/2010/main" val="159750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A0D324E6-168B-49CF-88F7-1B95819E3F9B}" type="datetime1">
              <a:rPr lang="fr-FR" smtClean="0"/>
              <a:t>30/01/2023</a:t>
            </a:fld>
            <a:endParaRPr lang="fr-FR"/>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endParaRPr lang="fr-F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p>
            <a:pPr algn="r"/>
            <a:fld id="{99BD388D-CA1A-43B3-B616-228F45499086}" type="datetime1">
              <a:rPr lang="fr-FR" cap="all" smtClean="0"/>
              <a:t>30/01/2023</a:t>
            </a:fld>
            <a:endParaRPr lang="fr-FR" cap="all"/>
          </a:p>
        </p:txBody>
      </p:sp>
      <p:sp>
        <p:nvSpPr>
          <p:cNvPr id="8" name="Espace réservé du numéro de diapositive 7"/>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exte 10"/>
          <p:cNvSpPr>
            <a:spLocks noGrp="1"/>
          </p:cNvSpPr>
          <p:nvPr>
            <p:ph type="body" sz="quarter" idx="13" hasCustomPrompt="1"/>
          </p:nvPr>
        </p:nvSpPr>
        <p:spPr bwMode="gray">
          <a:xfrm>
            <a:off x="467544" y="2346046"/>
            <a:ext cx="8208912" cy="2077200"/>
          </a:xfrm>
        </p:spPr>
        <p:txBody>
          <a:bodyPr/>
          <a:lstStyle>
            <a:lvl1pPr marL="0" indent="0" algn="l" defTabSz="914400" rtl="0" eaLnBrk="1" latinLnBrk="0" hangingPunct="1">
              <a:lnSpc>
                <a:spcPct val="90000"/>
              </a:lnSpc>
              <a:spcAft>
                <a:spcPts val="0"/>
              </a:spcAft>
              <a:buFont typeface="Arial" pitchFamily="34" charset="0"/>
              <a:buNone/>
              <a:defRPr lang="fr-FR" sz="3200" b="1" kern="1200" cap="none" baseline="0" dirty="0">
                <a:solidFill>
                  <a:schemeClr val="tx2">
                    <a:lumMod val="75000"/>
                  </a:schemeClr>
                </a:solidFill>
                <a:latin typeface="+mn-lt"/>
                <a:ea typeface="+mn-ea"/>
                <a:cs typeface="+mn-cs"/>
              </a:defRPr>
            </a:lvl1pPr>
            <a:lvl2pPr marL="0" indent="0" algn="l" defTabSz="914400" rtl="0" eaLnBrk="1" latinLnBrk="0" hangingPunct="1">
              <a:spcBef>
                <a:spcPts val="500"/>
              </a:spcBef>
              <a:spcAft>
                <a:spcPts val="0"/>
              </a:spcAft>
              <a:buFont typeface="Arial" pitchFamily="34" charset="0"/>
              <a:buNone/>
              <a:defRPr lang="fr-FR" sz="1800" b="0" kern="1200" cap="none" baseline="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1AC6AEF6-2A43-4047-9D71-A77265B28DC8}" type="datetime1">
              <a:rPr lang="fr-FR" cap="all" smtClean="0"/>
              <a:t>30/01/2023</a:t>
            </a:fld>
            <a:endParaRPr lang="fr-FR" cap="all"/>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3" name="Titre 1"/>
          <p:cNvSpPr>
            <a:spLocks noGrp="1"/>
          </p:cNvSpPr>
          <p:nvPr>
            <p:ph type="title" hasCustomPrompt="1"/>
          </p:nvPr>
        </p:nvSpPr>
        <p:spPr bwMode="gray">
          <a:xfrm>
            <a:off x="467543" y="900000"/>
            <a:ext cx="8208913" cy="720000"/>
          </a:xfrm>
        </p:spPr>
        <p:txBody>
          <a:bodyPr/>
          <a:lstStyle>
            <a:lvl1pPr>
              <a:defRPr sz="2500">
                <a:solidFill>
                  <a:schemeClr val="tx2"/>
                </a:solidFill>
              </a:defRPr>
            </a:lvl1pPr>
          </a:lstStyle>
          <a:p>
            <a:r>
              <a:rPr lang="fr-FR" dirty="0"/>
              <a:t>Titre</a:t>
            </a:r>
          </a:p>
        </p:txBody>
      </p:sp>
      <p:sp>
        <p:nvSpPr>
          <p:cNvPr id="14" name="Espace réservé du texte 7"/>
          <p:cNvSpPr>
            <a:spLocks noGrp="1"/>
          </p:cNvSpPr>
          <p:nvPr>
            <p:ph type="body" sz="quarter" idx="13" hasCustomPrompt="1"/>
          </p:nvPr>
        </p:nvSpPr>
        <p:spPr bwMode="gray">
          <a:xfrm>
            <a:off x="467543" y="1891968"/>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lvl="1"/>
            <a:r>
              <a:rPr lang="fr-FR" dirty="0"/>
              <a:t>Deuxième niveau</a:t>
            </a:r>
          </a:p>
        </p:txBody>
      </p:sp>
      <p:sp>
        <p:nvSpPr>
          <p:cNvPr id="15" name="Espace réservé du texte 7"/>
          <p:cNvSpPr>
            <a:spLocks noGrp="1"/>
          </p:cNvSpPr>
          <p:nvPr>
            <p:ph type="body" sz="quarter" idx="14" hasCustomPrompt="1"/>
          </p:nvPr>
        </p:nvSpPr>
        <p:spPr bwMode="gray">
          <a:xfrm>
            <a:off x="3312000" y="1893600"/>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
        <p:nvSpPr>
          <p:cNvPr id="16" name="Espace réservé du texte 7"/>
          <p:cNvSpPr>
            <a:spLocks noGrp="1"/>
          </p:cNvSpPr>
          <p:nvPr>
            <p:ph type="body" sz="quarter" idx="15" hasCustomPrompt="1"/>
          </p:nvPr>
        </p:nvSpPr>
        <p:spPr bwMode="gray">
          <a:xfrm>
            <a:off x="6156456" y="1893600"/>
            <a:ext cx="2520000" cy="2530800"/>
          </a:xfrm>
        </p:spPr>
        <p:txBody>
          <a:bodyPr/>
          <a:lstStyle>
            <a:lvl1pPr marL="144000" indent="-144000">
              <a:spcBef>
                <a:spcPts val="400"/>
              </a:spcBef>
              <a:spcAft>
                <a:spcPts val="800"/>
              </a:spcAft>
              <a:buFont typeface="+mj-lt"/>
              <a:buAutoNum type="arabicPeriod"/>
              <a:defRPr b="1">
                <a:solidFill>
                  <a:schemeClr val="tx2"/>
                </a:solidFill>
              </a:defRPr>
            </a:lvl1pPr>
            <a:lvl2pPr marL="324000" indent="-144000">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323528" y="915566"/>
            <a:ext cx="8442808" cy="3672408"/>
          </a:xfrm>
          <a:prstGeom prst="rect">
            <a:avLst/>
          </a:prstGeo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2"/>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26336" y="4783500"/>
            <a:ext cx="1170000" cy="360000"/>
          </a:xfrm>
          <a:prstGeom prst="rect">
            <a:avLst/>
          </a:prstGeom>
        </p:spPr>
        <p:txBody>
          <a:bodyPr/>
          <a:lstStyle/>
          <a:p>
            <a:pPr algn="r"/>
            <a:fld id="{B53243DC-22D4-4063-968D-3E7B7EEAF735}" type="datetime1">
              <a:rPr lang="fr-FR" cap="all" smtClean="0"/>
              <a:t>30/01/2023</a:t>
            </a:fld>
            <a:endParaRPr lang="fr-FR" cap="all"/>
          </a:p>
        </p:txBody>
      </p:sp>
      <p:sp>
        <p:nvSpPr>
          <p:cNvPr id="9" name="Espace réservé du numéro de diapositive 7">
            <a:extLst>
              <a:ext uri="{FF2B5EF4-FFF2-40B4-BE49-F238E27FC236}">
                <a16:creationId xmlns:a16="http://schemas.microsoft.com/office/drawing/2014/main" id="{98F10018-47D8-6540-8D30-5845FE9749F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EFA0773D-3F28-40F9-B9EA-54498D76AC91}" type="datetime1">
              <a:rPr lang="fr-FR" cap="all" smtClean="0"/>
              <a:t>30/01/2023</a:t>
            </a:fld>
            <a:endParaRPr lang="fr-FR" cap="all"/>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9" name="Titre 1"/>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dirty="0"/>
              <a:t>Titre</a:t>
            </a:r>
          </a:p>
        </p:txBody>
      </p:sp>
      <p:sp>
        <p:nvSpPr>
          <p:cNvPr id="16"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
        <p:nvSpPr>
          <p:cNvPr id="17" name="Espace réservé du texte 11"/>
          <p:cNvSpPr>
            <a:spLocks noGrp="1"/>
          </p:cNvSpPr>
          <p:nvPr>
            <p:ph type="body" sz="quarter" idx="14" hasCustomPrompt="1"/>
          </p:nvPr>
        </p:nvSpPr>
        <p:spPr bwMode="gray">
          <a:xfrm>
            <a:off x="467543"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8" name="Espace réservé du texte 11"/>
          <p:cNvSpPr>
            <a:spLocks noGrp="1"/>
          </p:cNvSpPr>
          <p:nvPr>
            <p:ph type="body" sz="quarter" idx="15" hasCustomPrompt="1"/>
          </p:nvPr>
        </p:nvSpPr>
        <p:spPr bwMode="gray">
          <a:xfrm>
            <a:off x="3312000"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9" name="Espace réservé du texte 11"/>
          <p:cNvSpPr>
            <a:spLocks noGrp="1"/>
          </p:cNvSpPr>
          <p:nvPr>
            <p:ph type="body" sz="quarter" idx="16" hasCustomPrompt="1"/>
          </p:nvPr>
        </p:nvSpPr>
        <p:spPr bwMode="gray">
          <a:xfrm>
            <a:off x="6156456"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5364400D-1A9E-42A8-8CBD-868B8972336F}" type="datetime1">
              <a:rPr lang="fr-FR" cap="all" smtClean="0"/>
              <a:t>30/01/2023</a:t>
            </a:fld>
            <a:endParaRPr lang="fr-FR" cap="all"/>
          </a:p>
        </p:txBody>
      </p:sp>
      <p:sp>
        <p:nvSpPr>
          <p:cNvPr id="10" name="Espace réservé du numéro de diapositive 7">
            <a:extLst>
              <a:ext uri="{FF2B5EF4-FFF2-40B4-BE49-F238E27FC236}">
                <a16:creationId xmlns:a16="http://schemas.microsoft.com/office/drawing/2014/main" id="{18BB1EA6-B51D-8C43-9842-1E89F403ABFA}"/>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7" name="Titre 3"/>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noProof="0" dirty="0"/>
              <a:t>Titre</a:t>
            </a:r>
            <a:endParaRPr lang="fr-FR" dirty="0"/>
          </a:p>
        </p:txBody>
      </p:sp>
      <p:sp>
        <p:nvSpPr>
          <p:cNvPr id="11" name="Espace réservé du contenu 8"/>
          <p:cNvSpPr>
            <a:spLocks noGrp="1"/>
          </p:cNvSpPr>
          <p:nvPr>
            <p:ph sz="quarter" idx="14" hasCustomPrompt="1"/>
          </p:nvPr>
        </p:nvSpPr>
        <p:spPr bwMode="gray">
          <a:xfrm>
            <a:off x="467543" y="1836000"/>
            <a:ext cx="8208914"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2"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solidFill>
                  <a:schemeClr val="tx2"/>
                </a:solidFill>
              </a:defRPr>
            </a:lvl1pPr>
          </a:lstStyle>
          <a:p>
            <a:pPr algn="r"/>
            <a:fld id="{B1AB8E14-653C-46DD-A140-9578717F7257}" type="datetime1">
              <a:rPr lang="fr-FR" cap="all" smtClean="0"/>
              <a:pPr algn="r"/>
              <a:t>30/01/2023</a:t>
            </a:fld>
            <a:endParaRPr lang="fr-FR" cap="all" dirty="0"/>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1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Lst>
  <p:hf hdr="0"/>
  <p:txStyles>
    <p:titleStyle>
      <a:lvl1pPr algn="l" defTabSz="914400" rtl="0" eaLnBrk="1" latinLnBrk="0" hangingPunct="1">
        <a:lnSpc>
          <a:spcPct val="90000"/>
        </a:lnSpc>
        <a:spcBef>
          <a:spcPct val="0"/>
        </a:spcBef>
        <a:buNone/>
        <a:defRPr sz="255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2"/>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2"/>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2"/>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2"/>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fld id="{5364400D-1A9E-42A8-8CBD-868B8972336F}" type="datetime1">
              <a:rPr lang="fr-FR" cap="all" smtClean="0"/>
              <a:t>30/01/2023</a:t>
            </a:fld>
            <a:endParaRPr lang="fr-FR" cap="all"/>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1</a:t>
            </a:fld>
            <a:endParaRPr lang="fr-FR"/>
          </a:p>
        </p:txBody>
      </p:sp>
      <p:sp>
        <p:nvSpPr>
          <p:cNvPr id="4" name="Titre 3"/>
          <p:cNvSpPr>
            <a:spLocks noGrp="1"/>
          </p:cNvSpPr>
          <p:nvPr>
            <p:ph type="title"/>
          </p:nvPr>
        </p:nvSpPr>
        <p:spPr/>
        <p:txBody>
          <a:bodyPr/>
          <a:lstStyle/>
          <a:p>
            <a:endParaRPr lang="fr-FR"/>
          </a:p>
        </p:txBody>
      </p:sp>
      <p:sp>
        <p:nvSpPr>
          <p:cNvPr id="5" name="Espace réservé du contenu 4"/>
          <p:cNvSpPr>
            <a:spLocks noGrp="1"/>
          </p:cNvSpPr>
          <p:nvPr>
            <p:ph sz="quarter" idx="14"/>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pic>
        <p:nvPicPr>
          <p:cNvPr id="7" name="Image 6">
            <a:extLst>
              <a:ext uri="{FF2B5EF4-FFF2-40B4-BE49-F238E27FC236}">
                <a16:creationId xmlns:a16="http://schemas.microsoft.com/office/drawing/2014/main" id="{7C45BE52-1CBE-375B-DD87-98001E37368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62398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96505" y="4011909"/>
            <a:ext cx="8640960" cy="936105"/>
          </a:xfrm>
        </p:spPr>
        <p:txBody>
          <a:bodyPr/>
          <a:lstStyle/>
          <a:p>
            <a:pPr marL="0" indent="0">
              <a:buNone/>
            </a:pPr>
            <a:r>
              <a:rPr lang="fr-FR" sz="2800" dirty="0"/>
              <a:t>Étape 3 : consulter les réponses des formations et faire ses choix </a:t>
            </a:r>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2</a:t>
            </a:fld>
            <a:endParaRPr lang="fr-FR"/>
          </a:p>
        </p:txBody>
      </p:sp>
      <p:pic>
        <p:nvPicPr>
          <p:cNvPr id="7" name="Espace réservé pour une image  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3566" b="13566"/>
          <a:stretch>
            <a:fillRect/>
          </a:stretch>
        </p:blipFill>
        <p:spPr>
          <a:xfrm>
            <a:off x="962825" y="778668"/>
            <a:ext cx="7218511" cy="3029093"/>
          </a:xfrm>
        </p:spPr>
      </p:pic>
    </p:spTree>
    <p:extLst>
      <p:ext uri="{BB962C8B-B14F-4D97-AF65-F5344CB8AC3E}">
        <p14:creationId xmlns:p14="http://schemas.microsoft.com/office/powerpoint/2010/main" val="3524104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sz="quarter" idx="13"/>
          </p:nvPr>
        </p:nvSpPr>
        <p:spPr/>
      </p:sp>
      <p:sp>
        <p:nvSpPr>
          <p:cNvPr id="3" name="Titre 2"/>
          <p:cNvSpPr>
            <a:spLocks noGrp="1"/>
          </p:cNvSpPr>
          <p:nvPr>
            <p:ph type="title"/>
          </p:nvPr>
        </p:nvSpPr>
        <p:spPr/>
        <p:txBody>
          <a:bodyPr/>
          <a:lstStyle/>
          <a:p>
            <a:endParaRPr lang="fr-FR"/>
          </a:p>
        </p:txBody>
      </p:sp>
      <p:sp>
        <p:nvSpPr>
          <p:cNvPr id="4" name="Espace réservé de la date 3"/>
          <p:cNvSpPr>
            <a:spLocks noGrp="1"/>
          </p:cNvSpPr>
          <p:nvPr>
            <p:ph type="dt" sz="half" idx="10"/>
          </p:nvPr>
        </p:nvSpPr>
        <p:spPr/>
        <p:txBody>
          <a:bodyPr/>
          <a:lstStyle/>
          <a:p>
            <a:pPr algn="r"/>
            <a:fld id="{B53243DC-22D4-4063-968D-3E7B7EEAF735}" type="datetime1">
              <a:rPr lang="fr-FR" cap="all" smtClean="0"/>
              <a:t>30/01/2023</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3</a:t>
            </a:fld>
            <a:endParaRPr 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34702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dirty="0"/>
              <a:t>La phase d’admission principale : 1</a:t>
            </a:r>
            <a:r>
              <a:rPr lang="fr-FR" sz="2400" baseline="30000" dirty="0"/>
              <a:t>er</a:t>
            </a:r>
            <a:r>
              <a:rPr lang="fr-FR" sz="2400" dirty="0"/>
              <a:t> juin au 13 juillet 2023 </a:t>
            </a:r>
            <a:br>
              <a:rPr lang="fr-FR" sz="2400" dirty="0"/>
            </a:br>
            <a:br>
              <a:rPr lang="fr-FR" sz="2400" dirty="0"/>
            </a:br>
            <a:endParaRPr lang="fr-FR" sz="2400" dirty="0"/>
          </a:p>
        </p:txBody>
      </p:sp>
      <p:sp>
        <p:nvSpPr>
          <p:cNvPr id="3" name="Espace réservé du contenu 2"/>
          <p:cNvSpPr>
            <a:spLocks noGrp="1"/>
          </p:cNvSpPr>
          <p:nvPr>
            <p:ph sz="quarter" idx="4294967295"/>
          </p:nvPr>
        </p:nvSpPr>
        <p:spPr>
          <a:xfrm>
            <a:off x="342336" y="1275606"/>
            <a:ext cx="8424000" cy="3363878"/>
          </a:xfrm>
        </p:spPr>
        <p:txBody>
          <a:bodyPr/>
          <a:lstStyle/>
          <a:p>
            <a:pPr marL="177800" lvl="0" indent="-177800" defTabSz="457200">
              <a:spcAft>
                <a:spcPts val="0"/>
              </a:spcAft>
              <a:buClr>
                <a:srgbClr val="FF0000"/>
              </a:buClr>
              <a:buSzPct val="100000"/>
              <a:buFont typeface="Lucida Grande"/>
              <a:buChar char="&gt;"/>
            </a:pPr>
            <a:r>
              <a:rPr lang="fr-FR" sz="1400" dirty="0">
                <a:solidFill>
                  <a:schemeClr val="tx1"/>
                </a:solidFill>
              </a:rPr>
              <a:t>Avant le démarrage de la phase de la phase d’admission, repensez à vos vœux, à ceux qui vous intéressent vraiment car </a:t>
            </a:r>
            <a:r>
              <a:rPr lang="fr-FR" sz="1400" b="1" dirty="0">
                <a:solidFill>
                  <a:schemeClr val="bg1"/>
                </a:solidFill>
                <a:highlight>
                  <a:srgbClr val="0000FF"/>
                </a:highlight>
              </a:rPr>
              <a:t>il faudra faire un choix.</a:t>
            </a:r>
          </a:p>
          <a:p>
            <a:pPr marL="177800" lvl="0" indent="-177800" defTabSz="457200">
              <a:spcAft>
                <a:spcPts val="0"/>
              </a:spcAft>
              <a:buClr>
                <a:srgbClr val="FF0000"/>
              </a:buClr>
              <a:buSzPct val="100000"/>
              <a:buFont typeface="Lucida Grande"/>
              <a:buChar char="&gt;"/>
            </a:pPr>
            <a:endParaRPr lang="fr-FR" sz="1600" dirty="0"/>
          </a:p>
          <a:p>
            <a:pPr marL="177800" lvl="0" indent="-177800" defTabSz="457200">
              <a:spcAft>
                <a:spcPts val="0"/>
              </a:spcAft>
              <a:buClr>
                <a:srgbClr val="FF0000"/>
              </a:buClr>
              <a:buSzPct val="100000"/>
              <a:buFont typeface="Lucida Grande"/>
              <a:buChar char="&gt;"/>
            </a:pPr>
            <a:r>
              <a:rPr lang="fr-FR" sz="1400" dirty="0">
                <a:solidFill>
                  <a:schemeClr val="tx1"/>
                </a:solidFill>
              </a:rPr>
              <a:t>Les candidats consultent </a:t>
            </a:r>
            <a:r>
              <a:rPr lang="fr-FR" sz="1400" b="1" dirty="0"/>
              <a:t>les réponses des formations le 1</a:t>
            </a:r>
            <a:r>
              <a:rPr lang="fr-FR" sz="1400" b="1" baseline="30000" dirty="0"/>
              <a:t>er</a:t>
            </a:r>
            <a:r>
              <a:rPr lang="fr-FR" sz="1400" b="1" dirty="0"/>
              <a:t> juin 2023</a:t>
            </a:r>
          </a:p>
          <a:p>
            <a:pPr lvl="0" defTabSz="457200">
              <a:spcAft>
                <a:spcPts val="0"/>
              </a:spcAft>
              <a:buClr>
                <a:srgbClr val="FF0000"/>
              </a:buClr>
              <a:buSzPct val="100000"/>
            </a:pPr>
            <a:endParaRPr lang="fr-FR" sz="1400" b="1" dirty="0">
              <a:solidFill>
                <a:srgbClr val="F28E65"/>
              </a:solidFill>
            </a:endParaRPr>
          </a:p>
          <a:p>
            <a:pPr marL="177800" lvl="0" indent="-177800" defTabSz="457200">
              <a:spcAft>
                <a:spcPts val="0"/>
              </a:spcAft>
              <a:buClr>
                <a:srgbClr val="FF0000"/>
              </a:buClr>
              <a:buSzPct val="100000"/>
              <a:buFont typeface="Lucida Grande"/>
              <a:buChar char="&gt;"/>
            </a:pPr>
            <a:r>
              <a:rPr lang="fr-FR" sz="1400" b="1" dirty="0">
                <a:solidFill>
                  <a:schemeClr val="bg1"/>
                </a:solidFill>
                <a:highlight>
                  <a:srgbClr val="0000FF"/>
                </a:highlight>
              </a:rPr>
              <a:t>Ils reçoivent les propositions d’admission au fur et à mesure et en continu</a:t>
            </a:r>
            <a:r>
              <a:rPr lang="fr-FR" sz="1400" b="1" dirty="0"/>
              <a:t> </a:t>
            </a:r>
            <a:r>
              <a:rPr lang="fr-FR" sz="1400" b="1" dirty="0">
                <a:solidFill>
                  <a:schemeClr val="tx1"/>
                </a:solidFill>
              </a:rPr>
              <a:t>: </a:t>
            </a:r>
            <a:r>
              <a:rPr lang="fr-FR" sz="1400" dirty="0">
                <a:solidFill>
                  <a:schemeClr val="tx1"/>
                </a:solidFill>
              </a:rPr>
              <a:t>chaque fois qu’un candidat fait un choix entre plusieurs propositions, il libère des places qui sont immédiatement proposées à d’autres candidats en liste d’attente. </a:t>
            </a:r>
          </a:p>
          <a:p>
            <a:pPr lvl="0" defTabSz="457200">
              <a:spcAft>
                <a:spcPts val="0"/>
              </a:spcAft>
              <a:buClr>
                <a:srgbClr val="FF0000"/>
              </a:buClr>
              <a:buSzPct val="100000"/>
            </a:pPr>
            <a:endParaRPr lang="fr-FR" sz="1400" dirty="0">
              <a:solidFill>
                <a:srgbClr val="3D566E"/>
              </a:solidFill>
            </a:endParaRPr>
          </a:p>
          <a:p>
            <a:pPr marL="177800" lvl="0" indent="-177800" defTabSz="457200">
              <a:spcAft>
                <a:spcPts val="0"/>
              </a:spcAft>
              <a:buClr>
                <a:srgbClr val="FF0000"/>
              </a:buClr>
              <a:buSzPct val="100000"/>
              <a:buFont typeface="Lucida Grande"/>
              <a:buChar char="&gt;"/>
            </a:pPr>
            <a:r>
              <a:rPr lang="fr-FR" sz="1400" dirty="0">
                <a:solidFill>
                  <a:schemeClr val="tx1"/>
                </a:solidFill>
              </a:rPr>
              <a:t>Les candidats doivent obligatoirement </a:t>
            </a:r>
            <a:r>
              <a:rPr lang="fr-FR" sz="1400" b="1" dirty="0">
                <a:solidFill>
                  <a:schemeClr val="bg1"/>
                </a:solidFill>
                <a:highlight>
                  <a:srgbClr val="0000FF"/>
                </a:highlight>
              </a:rPr>
              <a:t>répondre</a:t>
            </a:r>
            <a:r>
              <a:rPr lang="fr-FR" sz="1400" dirty="0">
                <a:solidFill>
                  <a:schemeClr val="tx1"/>
                </a:solidFill>
              </a:rPr>
              <a:t> à chaque proposition d’admission reçue </a:t>
            </a:r>
            <a:r>
              <a:rPr lang="fr-FR" sz="1400" b="1" dirty="0">
                <a:solidFill>
                  <a:schemeClr val="bg1"/>
                </a:solidFill>
                <a:highlight>
                  <a:srgbClr val="0000FF"/>
                </a:highlight>
              </a:rPr>
              <a:t>avant la date limite indiquée dans leur dossier.</a:t>
            </a:r>
            <a:r>
              <a:rPr lang="fr-FR" sz="1400" b="1" dirty="0"/>
              <a:t> </a:t>
            </a:r>
            <a:r>
              <a:rPr lang="fr-FR" sz="1400" dirty="0">
                <a:solidFill>
                  <a:schemeClr val="tx1"/>
                </a:solidFill>
              </a:rPr>
              <a:t>En l’absence de réponse, la proposition est retirée.</a:t>
            </a:r>
          </a:p>
          <a:p>
            <a:pPr lvl="0" defTabSz="457200">
              <a:spcAft>
                <a:spcPts val="0"/>
              </a:spcAft>
              <a:buClr>
                <a:srgbClr val="FF0000"/>
              </a:buClr>
              <a:buSzPct val="100000"/>
            </a:pPr>
            <a:endParaRPr lang="fr-FR" sz="1400" b="1" dirty="0">
              <a:solidFill>
                <a:schemeClr val="tx1"/>
              </a:solidFill>
              <a:cs typeface="Arial"/>
            </a:endParaRPr>
          </a:p>
          <a:p>
            <a:pPr marL="177800" indent="-177800" defTabSz="457200">
              <a:spcAft>
                <a:spcPts val="0"/>
              </a:spcAft>
              <a:buClr>
                <a:srgbClr val="FF0000"/>
              </a:buClr>
              <a:buSzPct val="100000"/>
              <a:buFont typeface="Lucida Grande"/>
              <a:buChar char="&gt;"/>
            </a:pPr>
            <a:r>
              <a:rPr lang="fr-FR" sz="1400" dirty="0">
                <a:solidFill>
                  <a:schemeClr val="tx1"/>
                </a:solidFill>
              </a:rPr>
              <a:t>Parcoursup permet aux candidats de changer d’avis au fur et à mesure des propositions reçues. </a:t>
            </a:r>
            <a:r>
              <a:rPr lang="fr-FR" sz="1400" b="1" dirty="0"/>
              <a:t>Parcoursup permet de conserver les vœux en attente et les candidats peuvent suivre la situation qui évolue en fonction des places libérées</a:t>
            </a:r>
            <a:r>
              <a:rPr lang="fr-FR" sz="1400" dirty="0"/>
              <a:t>.</a:t>
            </a:r>
            <a:r>
              <a:rPr lang="fr-FR" sz="1400" dirty="0">
                <a:solidFill>
                  <a:srgbClr val="3D566E"/>
                </a:solidFill>
              </a:rPr>
              <a:t> </a:t>
            </a:r>
            <a:r>
              <a:rPr lang="fr-FR" sz="1400" dirty="0">
                <a:solidFill>
                  <a:schemeClr val="tx1"/>
                </a:solidFill>
              </a:rPr>
              <a:t>Des indicateurs seront disponibles pour chaque vœu </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a:t>
            </a:fld>
            <a:endParaRPr lang="fr-FR"/>
          </a:p>
        </p:txBody>
      </p:sp>
      <p:sp>
        <p:nvSpPr>
          <p:cNvPr id="7" name="Rectangle à coins arrondis 6"/>
          <p:cNvSpPr/>
          <p:nvPr/>
        </p:nvSpPr>
        <p:spPr>
          <a:xfrm>
            <a:off x="5650706" y="86105"/>
            <a:ext cx="311435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La phase de choix</a:t>
            </a:r>
          </a:p>
        </p:txBody>
      </p:sp>
    </p:spTree>
    <p:extLst>
      <p:ext uri="{BB962C8B-B14F-4D97-AF65-F5344CB8AC3E}">
        <p14:creationId xmlns:p14="http://schemas.microsoft.com/office/powerpoint/2010/main" val="322137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a:xfrm>
            <a:off x="6426336" y="4876046"/>
            <a:ext cx="1170000" cy="360000"/>
          </a:xfrm>
        </p:spPr>
        <p:txBody>
          <a:bodyPr/>
          <a:lstStyle/>
          <a:p>
            <a:pPr algn="r"/>
            <a:fld id="{5364400D-1A9E-42A8-8CBD-868B8972336F}" type="datetime1">
              <a:rPr lang="fr-FR" sz="800" cap="all" smtClean="0"/>
              <a:t>30/01/2023</a:t>
            </a:fld>
            <a:endParaRPr lang="fr-FR" sz="800" cap="all"/>
          </a:p>
        </p:txBody>
      </p:sp>
      <p:sp>
        <p:nvSpPr>
          <p:cNvPr id="6" name="Espace réservé du numéro de diapositive 5"/>
          <p:cNvSpPr>
            <a:spLocks noGrp="1"/>
          </p:cNvSpPr>
          <p:nvPr>
            <p:ph type="sldNum" sz="quarter" idx="12"/>
          </p:nvPr>
        </p:nvSpPr>
        <p:spPr>
          <a:xfrm>
            <a:off x="7625663" y="4857148"/>
            <a:ext cx="1170000" cy="360000"/>
          </a:xfrm>
        </p:spPr>
        <p:txBody>
          <a:bodyPr/>
          <a:lstStyle/>
          <a:p>
            <a:fld id="{733122C9-A0B9-462F-8757-0847AD287B63}" type="slidenum">
              <a:rPr lang="fr-FR" smtClean="0"/>
              <a:pPr/>
              <a:t>5</a:t>
            </a:fld>
            <a:endParaRPr lang="fr-FR"/>
          </a:p>
        </p:txBody>
      </p:sp>
      <p:sp>
        <p:nvSpPr>
          <p:cNvPr id="7" name="Espace réservé du texte 2"/>
          <p:cNvSpPr txBox="1">
            <a:spLocks/>
          </p:cNvSpPr>
          <p:nvPr/>
        </p:nvSpPr>
        <p:spPr>
          <a:xfrm>
            <a:off x="386366" y="915566"/>
            <a:ext cx="8568000" cy="465412"/>
          </a:xfrm>
          <a:prstGeom prst="rect">
            <a:avLst/>
          </a:prstGeom>
        </p:spPr>
        <p:txBody>
          <a:bodyPr vert="horz" lIns="91440" tIns="45720" rIns="91440" bIns="45720" rtlCol="0">
            <a:no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40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r>
              <a:rPr kumimoji="0" lang="fr-FR" sz="1400" b="1" i="0" u="none" strike="noStrike" kern="1200" cap="none" spc="0" normalizeH="0" baseline="0" noProof="0" dirty="0">
                <a:ln>
                  <a:noFill/>
                </a:ln>
                <a:solidFill>
                  <a:schemeClr val="tx2"/>
                </a:solidFill>
                <a:effectLst/>
                <a:uLnTx/>
                <a:uFillTx/>
                <a:latin typeface="Calibri"/>
                <a:ea typeface="+mn-ea"/>
                <a:cs typeface="+mn-cs"/>
              </a:rPr>
              <a:t>Formation sélective (BTS, BUT, classe</a:t>
            </a:r>
            <a:r>
              <a:rPr kumimoji="0" lang="fr-FR" sz="1400" b="1" i="0" u="none" strike="noStrike" kern="1200" cap="none" spc="0" normalizeH="0" noProof="0" dirty="0">
                <a:ln>
                  <a:noFill/>
                </a:ln>
                <a:solidFill>
                  <a:schemeClr val="tx2"/>
                </a:solidFill>
                <a:effectLst/>
                <a:uLnTx/>
                <a:uFillTx/>
                <a:latin typeface="Calibri"/>
                <a:ea typeface="+mn-ea"/>
                <a:cs typeface="+mn-cs"/>
              </a:rPr>
              <a:t> prépa</a:t>
            </a:r>
            <a:r>
              <a:rPr kumimoji="0" lang="fr-FR" sz="1400" b="1" i="0" u="none" strike="noStrike" kern="1200" cap="none" spc="0" normalizeH="0" baseline="0" noProof="0" dirty="0">
                <a:ln>
                  <a:noFill/>
                </a:ln>
                <a:solidFill>
                  <a:schemeClr val="tx2"/>
                </a:solidFill>
                <a:effectLst/>
                <a:uLnTx/>
                <a:uFillTx/>
                <a:latin typeface="Calibri"/>
                <a:ea typeface="+mn-ea"/>
                <a:cs typeface="+mn-cs"/>
              </a:rPr>
              <a:t>, IFSI, écoles, …) </a:t>
            </a:r>
            <a:endParaRPr kumimoji="0" lang="fr-FR" sz="1400" b="0" i="0" u="none" strike="noStrike" kern="1200" cap="none" spc="0" normalizeH="0" baseline="0" noProof="0" dirty="0">
              <a:ln>
                <a:noFill/>
              </a:ln>
              <a:solidFill>
                <a:schemeClr val="tx2"/>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p:txBody>
      </p:sp>
      <p:sp>
        <p:nvSpPr>
          <p:cNvPr id="8" name="Espace réservé du numéro de diapositive 3"/>
          <p:cNvSpPr txBox="1">
            <a:spLocks/>
          </p:cNvSpPr>
          <p:nvPr/>
        </p:nvSpPr>
        <p:spPr>
          <a:xfrm>
            <a:off x="8340049" y="4857149"/>
            <a:ext cx="373534" cy="261257"/>
          </a:xfrm>
          <a:prstGeom prst="rect">
            <a:avLst/>
          </a:prstGeom>
        </p:spPr>
        <p:txBody>
          <a:bodyPr vert="horz" lIns="91440" tIns="45720" rIns="91440" bIns="45720" rtlCol="0" anchor="ctr"/>
          <a:lstStyle>
            <a:defPPr>
              <a:defRPr lang="fr-FR"/>
            </a:defPPr>
            <a:lvl1pPr marL="0" algn="ctr"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B7B3CB-E3BA-F74C-AB76-86EFC5843CD6}" type="slidenum">
              <a:rPr lang="fr-FR" sz="900" smtClean="0">
                <a:solidFill>
                  <a:prstClr val="white"/>
                </a:solidFill>
                <a:latin typeface="Calibri"/>
              </a:rPr>
              <a:pPr/>
              <a:t>5</a:t>
            </a:fld>
            <a:endParaRPr lang="fr-FR" sz="900">
              <a:solidFill>
                <a:prstClr val="white"/>
              </a:solidFill>
              <a:latin typeface="Calibri"/>
            </a:endParaRPr>
          </a:p>
        </p:txBody>
      </p:sp>
      <p:sp>
        <p:nvSpPr>
          <p:cNvPr id="9" name="Rectangle à coins arrondis 8"/>
          <p:cNvSpPr/>
          <p:nvPr/>
        </p:nvSpPr>
        <p:spPr>
          <a:xfrm>
            <a:off x="1350965" y="1491630"/>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10" name="Rectangle à coins arrondis 9"/>
          <p:cNvSpPr/>
          <p:nvPr/>
        </p:nvSpPr>
        <p:spPr>
          <a:xfrm>
            <a:off x="1357315" y="2007566"/>
            <a:ext cx="2657475" cy="323850"/>
          </a:xfrm>
          <a:prstGeom prst="roundRect">
            <a:avLst/>
          </a:prstGeom>
          <a:solidFill>
            <a:srgbClr val="417DC4"/>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Calibri"/>
                <a:ea typeface="+mn-ea"/>
                <a:cs typeface="+mn-cs"/>
              </a:rPr>
              <a:t>En attente d’une place</a:t>
            </a:r>
          </a:p>
        </p:txBody>
      </p:sp>
      <p:sp>
        <p:nvSpPr>
          <p:cNvPr id="11" name="ZoneTexte 13"/>
          <p:cNvSpPr txBox="1">
            <a:spLocks noChangeArrowheads="1"/>
          </p:cNvSpPr>
          <p:nvPr/>
        </p:nvSpPr>
        <p:spPr bwMode="auto">
          <a:xfrm>
            <a:off x="2490790" y="1756742"/>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2" name="Flèche droite 11"/>
          <p:cNvSpPr/>
          <p:nvPr/>
        </p:nvSpPr>
        <p:spPr>
          <a:xfrm>
            <a:off x="4135438" y="1563067"/>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3" name="Rectangle à coins arrondis 12"/>
          <p:cNvSpPr/>
          <p:nvPr/>
        </p:nvSpPr>
        <p:spPr>
          <a:xfrm>
            <a:off x="4919662" y="1564308"/>
            <a:ext cx="3708000" cy="32400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dirty="0">
                <a:solidFill>
                  <a:schemeClr val="tx1"/>
                </a:solidFill>
              </a:rPr>
              <a:t>Le candidat accepte la proposition ou y renonce</a:t>
            </a:r>
          </a:p>
        </p:txBody>
      </p:sp>
      <p:sp>
        <p:nvSpPr>
          <p:cNvPr id="15" name="Rectangle à coins arrondis 14"/>
          <p:cNvSpPr/>
          <p:nvPr/>
        </p:nvSpPr>
        <p:spPr>
          <a:xfrm>
            <a:off x="1357315" y="2512391"/>
            <a:ext cx="2657475" cy="323850"/>
          </a:xfrm>
          <a:prstGeom prst="roundRect">
            <a:avLst/>
          </a:prstGeom>
          <a:solidFill>
            <a:sysClr val="window" lastClr="FFFFFF">
              <a:lumMod val="85000"/>
            </a:sysClr>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3D566E"/>
                </a:solidFill>
                <a:effectLst/>
                <a:uLnTx/>
                <a:uFillTx/>
                <a:latin typeface="Calibri"/>
                <a:ea typeface="+mn-ea"/>
                <a:cs typeface="+mn-cs"/>
              </a:rPr>
              <a:t>Non</a:t>
            </a:r>
          </a:p>
        </p:txBody>
      </p:sp>
      <p:sp>
        <p:nvSpPr>
          <p:cNvPr id="16" name="ZoneTexte 35"/>
          <p:cNvSpPr txBox="1">
            <a:spLocks noChangeArrowheads="1"/>
          </p:cNvSpPr>
          <p:nvPr/>
        </p:nvSpPr>
        <p:spPr bwMode="auto">
          <a:xfrm>
            <a:off x="2490790" y="2261567"/>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8" name="Flèche droite 17"/>
          <p:cNvSpPr/>
          <p:nvPr/>
        </p:nvSpPr>
        <p:spPr>
          <a:xfrm>
            <a:off x="4135438" y="2058367"/>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9" name="Rectangle à coins arrondis 18"/>
          <p:cNvSpPr/>
          <p:nvPr/>
        </p:nvSpPr>
        <p:spPr>
          <a:xfrm>
            <a:off x="4919662" y="2018679"/>
            <a:ext cx="3708000" cy="32385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maintient le vœu en attente ou y renonce</a:t>
            </a:r>
          </a:p>
        </p:txBody>
      </p:sp>
      <p:sp>
        <p:nvSpPr>
          <p:cNvPr id="20" name="Rectangle à coins arrondis 19"/>
          <p:cNvSpPr/>
          <p:nvPr/>
        </p:nvSpPr>
        <p:spPr>
          <a:xfrm>
            <a:off x="1360490" y="3207488"/>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21" name="Rectangle à coins arrondis 20"/>
          <p:cNvSpPr/>
          <p:nvPr/>
        </p:nvSpPr>
        <p:spPr>
          <a:xfrm>
            <a:off x="1366840" y="3723424"/>
            <a:ext cx="2657475" cy="323850"/>
          </a:xfrm>
          <a:prstGeom prst="roundRect">
            <a:avLst/>
          </a:prstGeom>
          <a:solidFill>
            <a:srgbClr val="000091"/>
          </a:solidFill>
          <a:ln w="9525" cap="flat" cmpd="sng" algn="ctr">
            <a:noFill/>
            <a:prstDash val="solid"/>
          </a:ln>
          <a:effectLst>
            <a:outerShdw blurRad="40000" dist="23000" dir="5400000" rotWithShape="0">
              <a:srgbClr val="000000">
                <a:alpha val="35000"/>
              </a:srgbClr>
            </a:outerShdw>
          </a:effectLst>
        </p:spPr>
        <p:txBody>
          <a:bodyPr anchor="ctr"/>
          <a:lstStyle/>
          <a:p>
            <a:pPr algn="ctr" defTabSz="457200"/>
            <a:r>
              <a:rPr lang="fr-FR" sz="1200" b="1" kern="0" dirty="0">
                <a:solidFill>
                  <a:prstClr val="white"/>
                </a:solidFill>
                <a:latin typeface="Calibri"/>
              </a:rPr>
              <a:t>OUI-SI</a:t>
            </a:r>
            <a:r>
              <a:rPr lang="fr-FR" sz="1200" b="1" kern="0" dirty="0">
                <a:solidFill>
                  <a:schemeClr val="bg2"/>
                </a:solidFill>
                <a:latin typeface="Calibri"/>
              </a:rPr>
              <a:t>*</a:t>
            </a:r>
            <a:r>
              <a:rPr lang="fr-FR" sz="1200" b="1" kern="0" dirty="0">
                <a:solidFill>
                  <a:prstClr val="white"/>
                </a:solidFill>
                <a:latin typeface="Calibri"/>
              </a:rPr>
              <a:t> (proposition d’admission)</a:t>
            </a:r>
          </a:p>
        </p:txBody>
      </p:sp>
      <p:sp>
        <p:nvSpPr>
          <p:cNvPr id="22" name="ZoneTexte 41"/>
          <p:cNvSpPr txBox="1">
            <a:spLocks noChangeArrowheads="1"/>
          </p:cNvSpPr>
          <p:nvPr/>
        </p:nvSpPr>
        <p:spPr bwMode="auto">
          <a:xfrm>
            <a:off x="2500315" y="3598720"/>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3" name="Flèche droite 22"/>
          <p:cNvSpPr/>
          <p:nvPr/>
        </p:nvSpPr>
        <p:spPr>
          <a:xfrm>
            <a:off x="4144963" y="3278925"/>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5" name="Rectangle à coins arrondis 24"/>
          <p:cNvSpPr/>
          <p:nvPr/>
        </p:nvSpPr>
        <p:spPr>
          <a:xfrm>
            <a:off x="1331640" y="4210012"/>
            <a:ext cx="2657475" cy="323850"/>
          </a:xfrm>
          <a:prstGeom prst="roundRect">
            <a:avLst/>
          </a:prstGeom>
          <a:solidFill>
            <a:srgbClr val="417DC4"/>
          </a:solidFill>
          <a:ln w="9525" cap="flat" cmpd="sng" algn="ctr">
            <a:noFill/>
            <a:prstDash val="solid"/>
          </a:ln>
          <a:effectLst>
            <a:outerShdw blurRad="40000" dist="23000" dir="5400000" rotWithShape="0">
              <a:srgbClr val="000000">
                <a:alpha val="35000"/>
              </a:srgbClr>
            </a:outerShdw>
          </a:effectLst>
        </p:spPr>
        <p:txBody>
          <a:bodyPr anchor="ctr"/>
          <a:lstStyle/>
          <a:p>
            <a:pPr algn="ctr" defTabSz="457200"/>
            <a:r>
              <a:rPr lang="fr-FR" sz="1200" b="1" kern="0">
                <a:solidFill>
                  <a:prstClr val="white"/>
                </a:solidFill>
                <a:latin typeface="Calibri"/>
              </a:rPr>
              <a:t>En attente d’une place</a:t>
            </a:r>
          </a:p>
        </p:txBody>
      </p:sp>
      <p:sp>
        <p:nvSpPr>
          <p:cNvPr id="26" name="ZoneTexte 46"/>
          <p:cNvSpPr txBox="1">
            <a:spLocks noChangeArrowheads="1"/>
          </p:cNvSpPr>
          <p:nvPr/>
        </p:nvSpPr>
        <p:spPr bwMode="auto">
          <a:xfrm>
            <a:off x="2500315" y="4103545"/>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8" name="Flèche droite 27"/>
          <p:cNvSpPr/>
          <p:nvPr/>
        </p:nvSpPr>
        <p:spPr>
          <a:xfrm>
            <a:off x="4144963" y="3774225"/>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9" name="Flèche droite 28"/>
          <p:cNvSpPr/>
          <p:nvPr/>
        </p:nvSpPr>
        <p:spPr>
          <a:xfrm>
            <a:off x="4135438" y="4279050"/>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30" name="Espace réservé du texte 2"/>
          <p:cNvSpPr txBox="1">
            <a:spLocks/>
          </p:cNvSpPr>
          <p:nvPr/>
        </p:nvSpPr>
        <p:spPr>
          <a:xfrm>
            <a:off x="417193" y="2885004"/>
            <a:ext cx="8159932" cy="487516"/>
          </a:xfrm>
          <a:prstGeom prst="rect">
            <a:avLst/>
          </a:prstGeom>
        </p:spPr>
        <p:txBody>
          <a:bodyPr vert="horz" lIns="91440" tIns="45720" rIns="91440" bIns="45720" rtlCol="0">
            <a:norm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1400" b="1" dirty="0">
                <a:solidFill>
                  <a:schemeClr val="tx2"/>
                </a:solidFill>
                <a:latin typeface="Calibri"/>
              </a:rPr>
              <a:t>Formation non sélective (licences, PPPE, PASS) </a:t>
            </a:r>
            <a:endParaRPr lang="fr-FR" sz="1800" b="1" dirty="0">
              <a:solidFill>
                <a:schemeClr val="tx2"/>
              </a:solidFill>
              <a:latin typeface="Calibri"/>
            </a:endParaRPr>
          </a:p>
        </p:txBody>
      </p:sp>
      <p:sp>
        <p:nvSpPr>
          <p:cNvPr id="33" name="Rectangle à coins arrondis 32"/>
          <p:cNvSpPr/>
          <p:nvPr/>
        </p:nvSpPr>
        <p:spPr>
          <a:xfrm>
            <a:off x="4933833" y="3212293"/>
            <a:ext cx="3708000" cy="32400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accepte la proposition ou y renonce</a:t>
            </a:r>
          </a:p>
        </p:txBody>
      </p:sp>
      <p:sp>
        <p:nvSpPr>
          <p:cNvPr id="34" name="Rectangle à coins arrondis 33"/>
          <p:cNvSpPr/>
          <p:nvPr/>
        </p:nvSpPr>
        <p:spPr>
          <a:xfrm>
            <a:off x="4958637" y="3704949"/>
            <a:ext cx="3708000" cy="32400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accepte la proposition ou y renonce</a:t>
            </a:r>
          </a:p>
        </p:txBody>
      </p:sp>
      <p:sp>
        <p:nvSpPr>
          <p:cNvPr id="35" name="Rectangle à coins arrondis 34"/>
          <p:cNvSpPr/>
          <p:nvPr/>
        </p:nvSpPr>
        <p:spPr>
          <a:xfrm>
            <a:off x="4944466" y="4143592"/>
            <a:ext cx="3708000" cy="32385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maintient le vœu en attente ou y renonce</a:t>
            </a:r>
          </a:p>
        </p:txBody>
      </p:sp>
      <p:sp>
        <p:nvSpPr>
          <p:cNvPr id="2" name="ZoneTexte 1"/>
          <p:cNvSpPr txBox="1"/>
          <p:nvPr/>
        </p:nvSpPr>
        <p:spPr>
          <a:xfrm flipH="1">
            <a:off x="323527" y="4629441"/>
            <a:ext cx="7653824" cy="446276"/>
          </a:xfrm>
          <a:prstGeom prst="rect">
            <a:avLst/>
          </a:prstGeom>
          <a:solidFill>
            <a:schemeClr val="bg1"/>
          </a:solidFill>
        </p:spPr>
        <p:txBody>
          <a:bodyPr wrap="square" rtlCol="0">
            <a:spAutoFit/>
          </a:bodyPr>
          <a:lstStyle/>
          <a:p>
            <a:r>
              <a:rPr lang="fr-FR" sz="1100" b="1" dirty="0">
                <a:solidFill>
                  <a:srgbClr val="EC130E"/>
                </a:solidFill>
              </a:rPr>
              <a:t>*</a:t>
            </a:r>
            <a:r>
              <a:rPr lang="fr-FR" sz="1100" dirty="0">
                <a:solidFill>
                  <a:srgbClr val="0C5076"/>
                </a:solidFill>
              </a:rPr>
              <a:t> </a:t>
            </a:r>
            <a:r>
              <a:rPr lang="fr-FR" sz="1100" dirty="0"/>
              <a:t>Oui-si : le candidat est accepté à condition de suivre un parcours de réussite (remise à niveau, tutorat..) </a:t>
            </a:r>
          </a:p>
          <a:p>
            <a:endParaRPr lang="fr-FR" sz="1200" dirty="0"/>
          </a:p>
        </p:txBody>
      </p:sp>
      <p:sp>
        <p:nvSpPr>
          <p:cNvPr id="32" name="Titre 1"/>
          <p:cNvSpPr>
            <a:spLocks noGrp="1"/>
          </p:cNvSpPr>
          <p:nvPr>
            <p:ph type="title"/>
          </p:nvPr>
        </p:nvSpPr>
        <p:spPr>
          <a:xfrm>
            <a:off x="365813" y="834287"/>
            <a:ext cx="8784001" cy="447614"/>
          </a:xfrm>
        </p:spPr>
        <p:txBody>
          <a:bodyPr/>
          <a:lstStyle/>
          <a:p>
            <a:r>
              <a:rPr lang="fr-FR" sz="2400" dirty="0"/>
              <a:t>Les réponses des formations et les choix des candidats</a:t>
            </a:r>
          </a:p>
        </p:txBody>
      </p:sp>
      <p:sp>
        <p:nvSpPr>
          <p:cNvPr id="31" name="Rectangle à coins arrondis 30"/>
          <p:cNvSpPr/>
          <p:nvPr/>
        </p:nvSpPr>
        <p:spPr>
          <a:xfrm>
            <a:off x="1347790" y="1489959"/>
            <a:ext cx="2657475" cy="325437"/>
          </a:xfrm>
          <a:prstGeom prst="roundRect">
            <a:avLst/>
          </a:prstGeom>
          <a:solidFill>
            <a:srgbClr val="000091"/>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Calibri"/>
                <a:ea typeface="+mn-ea"/>
                <a:cs typeface="+mn-cs"/>
              </a:rPr>
              <a:t>OUI (proposition d’admission)</a:t>
            </a:r>
          </a:p>
        </p:txBody>
      </p:sp>
      <p:sp>
        <p:nvSpPr>
          <p:cNvPr id="36" name="Rectangle à coins arrondis 35"/>
          <p:cNvSpPr/>
          <p:nvPr/>
        </p:nvSpPr>
        <p:spPr>
          <a:xfrm>
            <a:off x="1357315" y="3205817"/>
            <a:ext cx="2657475" cy="325437"/>
          </a:xfrm>
          <a:prstGeom prst="roundRect">
            <a:avLst/>
          </a:prstGeom>
          <a:solidFill>
            <a:srgbClr val="000091"/>
          </a:solidFill>
          <a:ln w="9525" cap="flat" cmpd="sng" algn="ctr">
            <a:noFill/>
            <a:prstDash val="solid"/>
          </a:ln>
          <a:effectLst>
            <a:outerShdw blurRad="40000" dist="23000" dir="5400000" rotWithShape="0">
              <a:srgbClr val="000000">
                <a:alpha val="35000"/>
              </a:srgbClr>
            </a:outerShdw>
          </a:effectLst>
        </p:spPr>
        <p:txBody>
          <a:bodyPr anchor="ctr"/>
          <a:lstStyle/>
          <a:p>
            <a:pPr algn="ctr" defTabSz="457200"/>
            <a:r>
              <a:rPr lang="fr-FR" sz="1200" b="1" kern="0">
                <a:solidFill>
                  <a:prstClr val="white"/>
                </a:solidFill>
                <a:latin typeface="Calibri"/>
              </a:rPr>
              <a:t>OUI (proposition d’admission)</a:t>
            </a:r>
          </a:p>
        </p:txBody>
      </p:sp>
    </p:spTree>
    <p:extLst>
      <p:ext uri="{BB962C8B-B14F-4D97-AF65-F5344CB8AC3E}">
        <p14:creationId xmlns:p14="http://schemas.microsoft.com/office/powerpoint/2010/main" val="933716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8857" y="771550"/>
            <a:ext cx="8369330" cy="740478"/>
          </a:xfrm>
        </p:spPr>
        <p:txBody>
          <a:bodyPr/>
          <a:lstStyle/>
          <a:p>
            <a:r>
              <a:rPr lang="fr-FR" sz="2400"/>
              <a:t>Des alertes dès qu’un candidat reçoit une proposition d’admission </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6</a:t>
            </a:fld>
            <a:endParaRPr lang="fr-FR"/>
          </a:p>
        </p:txBody>
      </p:sp>
      <p:sp>
        <p:nvSpPr>
          <p:cNvPr id="7" name="Espace réservé du texte 2"/>
          <p:cNvSpPr txBox="1">
            <a:spLocks/>
          </p:cNvSpPr>
          <p:nvPr/>
        </p:nvSpPr>
        <p:spPr>
          <a:xfrm>
            <a:off x="251522" y="1606528"/>
            <a:ext cx="6264694" cy="2261366"/>
          </a:xfrm>
          <a:prstGeom prst="rect">
            <a:avLst/>
          </a:prstGeom>
        </p:spPr>
        <p:txBody>
          <a:bodyPr vert="horz" lIns="91440" tIns="45720" rIns="91440" bIns="45720" rtlCol="0">
            <a:no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93687" indent="-285750">
              <a:buSzTx/>
            </a:pPr>
            <a:r>
              <a:rPr lang="fr-FR" sz="1600" b="1" dirty="0">
                <a:solidFill>
                  <a:schemeClr val="bg1"/>
                </a:solidFill>
                <a:highlight>
                  <a:srgbClr val="0000FF"/>
                </a:highlight>
              </a:rPr>
              <a:t>par SMS et par mail dans sa messagerie personnelle</a:t>
            </a:r>
            <a:r>
              <a:rPr kumimoji="0" lang="fr-FR" sz="1600" b="1" i="0" u="none" strike="noStrike" kern="1200" cap="none" spc="0" normalizeH="0" baseline="0" noProof="0" dirty="0">
                <a:ln>
                  <a:noFill/>
                </a:ln>
                <a:solidFill>
                  <a:srgbClr val="F28E65"/>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(rappel : une adresse mail valide et régulièrement consultée et un numéro de portable sont demandés au moment de l’inscription  Parcoursup)</a:t>
            </a:r>
            <a:endParaRPr kumimoji="0" lang="fr-FR" sz="1600" b="1" i="0" u="none" strike="noStrike" kern="1200" cap="none" spc="0" normalizeH="0" baseline="0" noProof="0" dirty="0">
              <a:ln>
                <a:noFill/>
              </a:ln>
              <a:solidFill>
                <a:schemeClr val="tx1"/>
              </a:solidFill>
              <a:effectLst/>
              <a:uLnTx/>
              <a:uFillTx/>
              <a:ea typeface="+mn-ea"/>
              <a:cs typeface="+mn-cs"/>
            </a:endParaRPr>
          </a:p>
          <a:p>
            <a:pPr marL="293687" indent="-285750">
              <a:buSzTx/>
            </a:pPr>
            <a:r>
              <a:rPr lang="fr-FR" sz="1600" b="1" dirty="0">
                <a:solidFill>
                  <a:schemeClr val="bg1"/>
                </a:solidFill>
                <a:highlight>
                  <a:srgbClr val="0000FF"/>
                </a:highlight>
              </a:rPr>
              <a:t>par notification sur l’application Parcoursup</a:t>
            </a:r>
            <a:r>
              <a:rPr kumimoji="0" lang="fr-FR" sz="1600" b="1" i="0" u="none" strike="noStrike" kern="1200" cap="none" spc="0" normalizeH="0" baseline="0" noProof="0" dirty="0">
                <a:ln>
                  <a:noFill/>
                </a:ln>
                <a:solidFill>
                  <a:schemeClr val="tx2"/>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(application</a:t>
            </a:r>
            <a:r>
              <a:rPr kumimoji="0" lang="fr-FR" sz="1600" b="0" i="0" u="none" strike="noStrike" kern="1200" cap="none" spc="0" normalizeH="0" noProof="0" dirty="0">
                <a:ln>
                  <a:noFill/>
                </a:ln>
                <a:solidFill>
                  <a:schemeClr val="tx1"/>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téléchargeable à partir du 1</a:t>
            </a:r>
            <a:r>
              <a:rPr kumimoji="0" lang="fr-FR" sz="1600" b="0" i="0" u="none" strike="noStrike" kern="1200" cap="none" spc="0" normalizeH="0" baseline="30000" noProof="0" dirty="0">
                <a:ln>
                  <a:noFill/>
                </a:ln>
                <a:solidFill>
                  <a:schemeClr val="tx1"/>
                </a:solidFill>
                <a:effectLst/>
                <a:uLnTx/>
                <a:uFillTx/>
                <a:ea typeface="+mn-ea"/>
                <a:cs typeface="+mn-cs"/>
              </a:rPr>
              <a:t>er</a:t>
            </a:r>
            <a:r>
              <a:rPr kumimoji="0" lang="fr-FR" sz="1600" b="0" i="0" u="none" strike="noStrike" kern="1200" cap="none" spc="0" normalizeH="0" baseline="0" noProof="0" dirty="0">
                <a:ln>
                  <a:noFill/>
                </a:ln>
                <a:solidFill>
                  <a:schemeClr val="tx1"/>
                </a:solidFill>
                <a:effectLst/>
                <a:uLnTx/>
                <a:uFillTx/>
                <a:ea typeface="+mn-ea"/>
                <a:cs typeface="+mn-cs"/>
              </a:rPr>
              <a:t> juin 2023)</a:t>
            </a:r>
          </a:p>
          <a:p>
            <a:pPr marL="293687" indent="-285750">
              <a:buSzTx/>
            </a:pPr>
            <a:r>
              <a:rPr lang="fr-FR" sz="1600" b="1" dirty="0">
                <a:solidFill>
                  <a:schemeClr val="bg1"/>
                </a:solidFill>
                <a:highlight>
                  <a:srgbClr val="0000FF"/>
                </a:highlight>
              </a:rPr>
              <a:t>dans la messagerie intégrée au dossier</a:t>
            </a:r>
            <a:r>
              <a:rPr kumimoji="0" lang="fr-FR" sz="1600" b="1" i="0" u="none" strike="noStrike" kern="1200" cap="none" spc="0" normalizeH="0" baseline="0" noProof="0" dirty="0">
                <a:ln>
                  <a:noFill/>
                </a:ln>
                <a:solidFill>
                  <a:schemeClr val="tx2"/>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candidat sur Parcoursup</a:t>
            </a:r>
          </a:p>
          <a:p>
            <a:pPr marL="457200" marR="0" lvl="1" indent="0" algn="l" defTabSz="457200" rtl="0" eaLnBrk="1" fontAlgn="auto" latinLnBrk="0" hangingPunct="1">
              <a:lnSpc>
                <a:spcPct val="100000"/>
              </a:lnSpc>
              <a:spcBef>
                <a:spcPct val="20000"/>
              </a:spcBef>
              <a:spcAft>
                <a:spcPts val="0"/>
              </a:spcAft>
              <a:buClr>
                <a:srgbClr val="FF0000"/>
              </a:buClr>
              <a:buSzTx/>
              <a:buFont typeface="Arial-ItalicMT" charset="0"/>
              <a:buNone/>
              <a:tabLst/>
              <a:defRPr/>
            </a:pPr>
            <a:endParaRPr kumimoji="0" lang="fr-FR" sz="1100" b="0"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0"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0" i="0" u="none" strike="noStrike" kern="1200" cap="none" spc="0" normalizeH="0" baseline="0" noProof="0" dirty="0">
              <a:ln>
                <a:noFill/>
              </a:ln>
              <a:solidFill>
                <a:srgbClr val="3D566E"/>
              </a:solidFill>
              <a:effectLst/>
              <a:uLnTx/>
              <a:uFillTx/>
              <a:ea typeface="+mn-ea"/>
              <a:cs typeface="+mn-cs"/>
            </a:endParaRPr>
          </a:p>
        </p:txBody>
      </p:sp>
      <p:sp>
        <p:nvSpPr>
          <p:cNvPr id="8" name="Espace réservé du numéro de diapositive 3"/>
          <p:cNvSpPr txBox="1">
            <a:spLocks/>
          </p:cNvSpPr>
          <p:nvPr/>
        </p:nvSpPr>
        <p:spPr>
          <a:xfrm>
            <a:off x="8340049" y="6285507"/>
            <a:ext cx="373534" cy="261257"/>
          </a:xfrm>
          <a:prstGeom prst="rect">
            <a:avLst/>
          </a:prstGeom>
        </p:spPr>
        <p:txBody>
          <a:bodyPr vert="horz" lIns="91440" tIns="45720" rIns="91440" bIns="45720" rtlCol="0" anchor="ctr"/>
          <a:lstStyle>
            <a:defPPr>
              <a:defRPr lang="fr-FR"/>
            </a:defPPr>
            <a:lvl1pPr marL="0" algn="ctr"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B7B3CB-E3BA-F74C-AB76-86EFC5843CD6}" type="slidenum">
              <a:rPr lang="fr-FR" smtClean="0">
                <a:solidFill>
                  <a:prstClr val="white"/>
                </a:solidFill>
                <a:latin typeface="Calibri"/>
              </a:rPr>
              <a:pPr/>
              <a:t>6</a:t>
            </a:fld>
            <a:endParaRPr lang="fr-FR">
              <a:solidFill>
                <a:prstClr val="white"/>
              </a:solidFill>
              <a:latin typeface="Calibri"/>
            </a:endParaRPr>
          </a:p>
        </p:txBody>
      </p:sp>
      <p:sp>
        <p:nvSpPr>
          <p:cNvPr id="10" name="Rectangle à coins arrondis 9"/>
          <p:cNvSpPr/>
          <p:nvPr/>
        </p:nvSpPr>
        <p:spPr>
          <a:xfrm>
            <a:off x="531020" y="3793338"/>
            <a:ext cx="5984080" cy="843558"/>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0" lvl="1" defTabSz="457200">
              <a:lnSpc>
                <a:spcPct val="90000"/>
              </a:lnSpc>
              <a:buSzPct val="100000"/>
              <a:defRPr/>
            </a:pPr>
            <a:r>
              <a:rPr lang="fr-FR" sz="1600" b="1" u="sng" dirty="0">
                <a:solidFill>
                  <a:schemeClr val="bg1"/>
                </a:solidFill>
              </a:rPr>
              <a:t>Info</a:t>
            </a:r>
            <a:r>
              <a:rPr lang="fr-FR" sz="1600" b="1" kern="0" dirty="0">
                <a:solidFill>
                  <a:schemeClr val="bg1"/>
                </a:solidFill>
              </a:rPr>
              <a:t> </a:t>
            </a:r>
            <a:r>
              <a:rPr lang="fr-FR" sz="1600" kern="0" dirty="0">
                <a:solidFill>
                  <a:schemeClr val="bg1"/>
                </a:solidFill>
              </a:rPr>
              <a:t>: les parents sont également prévenus lorsqu’ils ont renseigné leur adresse mail et leur numéro de portable dans le dossier Parcoursup de leur enfant </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48" y="1275606"/>
            <a:ext cx="2051053" cy="3086075"/>
          </a:xfrm>
          <a:prstGeom prst="rect">
            <a:avLst/>
          </a:prstGeom>
        </p:spPr>
      </p:pic>
    </p:spTree>
    <p:extLst>
      <p:ext uri="{BB962C8B-B14F-4D97-AF65-F5344CB8AC3E}">
        <p14:creationId xmlns:p14="http://schemas.microsoft.com/office/powerpoint/2010/main" val="1084904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808561"/>
            <a:ext cx="8784001" cy="447614"/>
          </a:xfrm>
        </p:spPr>
        <p:txBody>
          <a:bodyPr/>
          <a:lstStyle/>
          <a:p>
            <a:r>
              <a:rPr lang="fr-FR" sz="2400" dirty="0"/>
              <a:t>Comment répondre aux propositions d’admission ? (1/2)</a:t>
            </a:r>
            <a:br>
              <a:rPr lang="fr-FR" sz="2400" dirty="0"/>
            </a:br>
            <a:br>
              <a:rPr lang="fr-FR" sz="2400" dirty="0"/>
            </a:br>
            <a:endParaRPr lang="fr-FR" sz="2400" dirty="0"/>
          </a:p>
        </p:txBody>
      </p:sp>
      <p:sp>
        <p:nvSpPr>
          <p:cNvPr id="3" name="Espace réservé du contenu 2"/>
          <p:cNvSpPr>
            <a:spLocks noGrp="1"/>
          </p:cNvSpPr>
          <p:nvPr>
            <p:ph sz="quarter" idx="4294967295"/>
          </p:nvPr>
        </p:nvSpPr>
        <p:spPr>
          <a:xfrm>
            <a:off x="342336" y="1248554"/>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600" b="1" dirty="0">
                <a:solidFill>
                  <a:srgbClr val="3D566E"/>
                </a:solidFill>
              </a:rPr>
              <a:t> </a:t>
            </a:r>
            <a:r>
              <a:rPr lang="fr-FR" sz="1600" b="1" dirty="0">
                <a:solidFill>
                  <a:schemeClr val="bg1"/>
                </a:solidFill>
                <a:highlight>
                  <a:srgbClr val="0000FF"/>
                </a:highlight>
              </a:rPr>
              <a:t>Le lycéen reçoit une seule proposition d’admission et il a des vœux en attente :</a:t>
            </a:r>
          </a:p>
          <a:p>
            <a:pPr marL="627063" lvl="1" indent="-169863" defTabSz="457200">
              <a:spcBef>
                <a:spcPct val="20000"/>
              </a:spcBef>
              <a:spcAft>
                <a:spcPts val="0"/>
              </a:spcAft>
              <a:buClr>
                <a:srgbClr val="FF0000"/>
              </a:buClr>
            </a:pPr>
            <a:r>
              <a:rPr lang="fr-FR" sz="1500" dirty="0"/>
              <a:t>Il</a:t>
            </a:r>
            <a:r>
              <a:rPr lang="fr-FR" sz="1500" dirty="0">
                <a:solidFill>
                  <a:srgbClr val="3D566E"/>
                </a:solidFill>
              </a:rPr>
              <a:t> </a:t>
            </a:r>
            <a:r>
              <a:rPr lang="fr-FR" sz="1500" dirty="0"/>
              <a:t>accepte la proposition </a:t>
            </a:r>
            <a:r>
              <a:rPr lang="fr-FR" sz="1500" dirty="0">
                <a:solidFill>
                  <a:schemeClr val="tx1"/>
                </a:solidFill>
              </a:rPr>
              <a:t>(ou y renonce). Il peut ensuite indiquer le(s) vœu(x) en attente qu’il souhaite conserver (cette possibilité existe jusqu’au moment de l’archivage des vœux en attente)</a:t>
            </a:r>
          </a:p>
          <a:p>
            <a:pPr marL="627063" lvl="1" indent="-169863" defTabSz="457200">
              <a:spcBef>
                <a:spcPct val="20000"/>
              </a:spcBef>
              <a:spcAft>
                <a:spcPts val="0"/>
              </a:spcAft>
              <a:buClr>
                <a:srgbClr val="FF0000"/>
              </a:buClr>
            </a:pPr>
            <a:r>
              <a:rPr lang="fr-FR" sz="1500" dirty="0">
                <a:solidFill>
                  <a:schemeClr val="tx1"/>
                </a:solidFill>
              </a:rPr>
              <a:t>S’il accepte définitivement la proposition, cela signifie qu’il renonce à tous ses autres vœux.  Il consulte alors les</a:t>
            </a:r>
            <a:r>
              <a:rPr lang="fr-FR" sz="1500" dirty="0">
                <a:solidFill>
                  <a:srgbClr val="0C5076"/>
                </a:solidFill>
              </a:rPr>
              <a:t> </a:t>
            </a:r>
            <a:r>
              <a:rPr lang="fr-FR" sz="1500" dirty="0"/>
              <a:t>modalités d’inscription administrative </a:t>
            </a:r>
            <a:r>
              <a:rPr lang="fr-FR" sz="1500" dirty="0">
                <a:solidFill>
                  <a:schemeClr val="tx1"/>
                </a:solidFill>
              </a:rPr>
              <a:t>de la formation acceptée</a:t>
            </a:r>
          </a:p>
          <a:p>
            <a:pPr marL="627063" lvl="1" indent="-169863" defTabSz="457200">
              <a:spcBef>
                <a:spcPct val="20000"/>
              </a:spcBef>
              <a:spcAft>
                <a:spcPts val="0"/>
              </a:spcAft>
              <a:buClr>
                <a:srgbClr val="FF0000"/>
              </a:buClr>
              <a:buFont typeface="Arial-ItalicMT" charset="0"/>
              <a:buChar char="&gt;"/>
            </a:pPr>
            <a:endParaRPr lang="fr-FR" sz="500" dirty="0">
              <a:solidFill>
                <a:srgbClr val="3D566E"/>
              </a:solidFill>
            </a:endParaRPr>
          </a:p>
          <a:p>
            <a:pPr marL="177800" indent="-177800" defTabSz="457200">
              <a:spcBef>
                <a:spcPct val="20000"/>
              </a:spcBef>
              <a:spcAft>
                <a:spcPts val="0"/>
              </a:spcAft>
              <a:buClr>
                <a:srgbClr val="FF0000"/>
              </a:buClr>
              <a:buSzPct val="100000"/>
              <a:buFont typeface="Lucida Grande"/>
              <a:buChar char="&gt;"/>
            </a:pPr>
            <a:r>
              <a:rPr lang="fr-FR" sz="1600" b="1" dirty="0"/>
              <a:t> </a:t>
            </a:r>
            <a:r>
              <a:rPr lang="fr-FR" sz="1600" b="1" dirty="0">
                <a:solidFill>
                  <a:schemeClr val="bg1"/>
                </a:solidFill>
                <a:highlight>
                  <a:srgbClr val="0000FF"/>
                </a:highlight>
              </a:rPr>
              <a:t>Le lycéen reçoit plusieurs propositions d’admission et il a des vœux en attente :</a:t>
            </a:r>
          </a:p>
          <a:p>
            <a:pPr marL="627063" lvl="1" indent="-169863" defTabSz="457200">
              <a:spcBef>
                <a:spcPct val="20000"/>
              </a:spcBef>
              <a:spcAft>
                <a:spcPts val="0"/>
              </a:spcAft>
              <a:buClr>
                <a:srgbClr val="FF0000"/>
              </a:buClr>
            </a:pPr>
            <a:r>
              <a:rPr lang="fr-FR" sz="1500" dirty="0"/>
              <a:t>Il ne peut accepter </a:t>
            </a:r>
            <a:r>
              <a:rPr lang="fr-FR" sz="1500" b="1" dirty="0"/>
              <a:t>qu’une seule proposition à la fois</a:t>
            </a:r>
            <a:r>
              <a:rPr lang="fr-FR" sz="1500" dirty="0">
                <a:solidFill>
                  <a:srgbClr val="3D566E"/>
                </a:solidFill>
              </a:rPr>
              <a:t>. </a:t>
            </a:r>
            <a:r>
              <a:rPr lang="fr-FR" sz="1500" dirty="0">
                <a:solidFill>
                  <a:schemeClr val="tx1"/>
                </a:solidFill>
              </a:rPr>
              <a:t>En faisant un choix entre plusieurs propositions, il libère des places pour d’autres candidats en attente </a:t>
            </a:r>
          </a:p>
          <a:p>
            <a:pPr marL="627063" lvl="1" indent="-169863" defTabSz="457200">
              <a:spcBef>
                <a:spcPct val="20000"/>
              </a:spcBef>
              <a:spcAft>
                <a:spcPts val="0"/>
              </a:spcAft>
              <a:buClr>
                <a:srgbClr val="FF0000"/>
              </a:buClr>
            </a:pPr>
            <a:r>
              <a:rPr lang="fr-FR" sz="1500" dirty="0">
                <a:solidFill>
                  <a:schemeClr val="tx1"/>
                </a:solidFill>
              </a:rPr>
              <a:t>Il peut indiquer le(s) vœu(x) en attente qu’il souhaite conserver</a:t>
            </a:r>
          </a:p>
          <a:p>
            <a:pPr marL="627063" lvl="1" indent="-169863" defTabSz="457200">
              <a:spcBef>
                <a:spcPct val="20000"/>
              </a:spcBef>
              <a:spcAft>
                <a:spcPts val="0"/>
              </a:spcAft>
              <a:buClr>
                <a:srgbClr val="FF0000"/>
              </a:buClr>
            </a:pPr>
            <a:r>
              <a:rPr lang="fr-FR" sz="1500" dirty="0">
                <a:solidFill>
                  <a:schemeClr val="tx1"/>
                </a:solidFill>
              </a:rPr>
              <a:t>S’il accepte définitivement une proposition, cela signifie qu’il renonce aux autres vœux. Il consulte alors les</a:t>
            </a:r>
            <a:r>
              <a:rPr lang="fr-FR" sz="1500" dirty="0">
                <a:solidFill>
                  <a:srgbClr val="0C5076"/>
                </a:solidFill>
              </a:rPr>
              <a:t> </a:t>
            </a:r>
            <a:r>
              <a:rPr lang="fr-FR" sz="1500" dirty="0"/>
              <a:t>modalités d’inscription administrative </a:t>
            </a:r>
            <a:r>
              <a:rPr lang="fr-FR" sz="1500" dirty="0">
                <a:solidFill>
                  <a:schemeClr val="tx1"/>
                </a:solidFill>
              </a:rPr>
              <a:t>de la formation acceptée</a:t>
            </a:r>
          </a:p>
          <a:p>
            <a:pPr marL="177800" lvl="0" indent="-177800" defTabSz="457200">
              <a:spcAft>
                <a:spcPts val="0"/>
              </a:spcAft>
              <a:buClr>
                <a:srgbClr val="FF0000"/>
              </a:buClr>
              <a:buSzPct val="100000"/>
              <a:buFont typeface="Lucida Grande"/>
              <a:buChar char="&gt;"/>
            </a:pPr>
            <a:endParaRPr lang="fr-FR" sz="1400" dirty="0">
              <a:solidFill>
                <a:srgbClr val="3D566E"/>
              </a:solidFill>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7</a:t>
            </a:fld>
            <a:endParaRPr lang="fr-FR"/>
          </a:p>
        </p:txBody>
      </p:sp>
    </p:spTree>
    <p:extLst>
      <p:ext uri="{BB962C8B-B14F-4D97-AF65-F5344CB8AC3E}">
        <p14:creationId xmlns:p14="http://schemas.microsoft.com/office/powerpoint/2010/main" val="1380543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dirty="0"/>
              <a:t>Comment répondre aux propositions d’admission ? (2/2)</a:t>
            </a:r>
            <a:br>
              <a:rPr lang="fr-FR" sz="2400" dirty="0"/>
            </a:br>
            <a:br>
              <a:rPr lang="fr-FR" sz="2400" dirty="0"/>
            </a:br>
            <a:endParaRPr lang="fr-FR" sz="2400" dirty="0"/>
          </a:p>
        </p:txBody>
      </p:sp>
      <p:sp>
        <p:nvSpPr>
          <p:cNvPr id="3" name="Espace réservé du contenu 2"/>
          <p:cNvSpPr>
            <a:spLocks noGrp="1"/>
          </p:cNvSpPr>
          <p:nvPr>
            <p:ph sz="quarter" idx="4294967295"/>
          </p:nvPr>
        </p:nvSpPr>
        <p:spPr>
          <a:xfrm>
            <a:off x="342336" y="1400572"/>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800" b="1" dirty="0">
                <a:solidFill>
                  <a:schemeClr val="bg1"/>
                </a:solidFill>
                <a:highlight>
                  <a:srgbClr val="0000FF"/>
                </a:highlight>
              </a:rPr>
              <a:t>Le lycéen ne reçoit que des réponses « en attente »</a:t>
            </a:r>
          </a:p>
          <a:p>
            <a:pPr marL="742950" lvl="1" indent="-285750" defTabSz="457200">
              <a:spcBef>
                <a:spcPct val="20000"/>
              </a:spcBef>
              <a:spcAft>
                <a:spcPts val="0"/>
              </a:spcAft>
              <a:buClr>
                <a:srgbClr val="FF0000"/>
              </a:buClr>
            </a:pPr>
            <a:r>
              <a:rPr lang="fr-FR" sz="1600" dirty="0"/>
              <a:t>des</a:t>
            </a:r>
            <a:r>
              <a:rPr lang="fr-FR" sz="1600" dirty="0">
                <a:solidFill>
                  <a:srgbClr val="0C5076"/>
                </a:solidFill>
              </a:rPr>
              <a:t> </a:t>
            </a:r>
            <a:r>
              <a:rPr lang="fr-FR" sz="1600" dirty="0"/>
              <a:t>indicateurs</a:t>
            </a:r>
            <a:r>
              <a:rPr lang="fr-FR" sz="1600" dirty="0">
                <a:solidFill>
                  <a:srgbClr val="0C5076"/>
                </a:solidFill>
              </a:rPr>
              <a:t> </a:t>
            </a:r>
            <a:r>
              <a:rPr lang="fr-FR" sz="1600" dirty="0">
                <a:solidFill>
                  <a:schemeClr val="tx1"/>
                </a:solidFill>
              </a:rPr>
              <a:t>s’affichent dans son dossier pour chaque vœu en attente et l’aident à </a:t>
            </a:r>
            <a:r>
              <a:rPr lang="fr-FR" sz="1600" dirty="0"/>
              <a:t>suivre sa situation </a:t>
            </a:r>
            <a:r>
              <a:rPr lang="fr-FR" sz="1600" dirty="0">
                <a:solidFill>
                  <a:schemeClr val="tx1"/>
                </a:solidFill>
              </a:rPr>
              <a:t>qui évolue jusqu’au 13 juillet 2023 en fonction des places libérées par d’autres candidats</a:t>
            </a:r>
            <a:r>
              <a:rPr lang="fr-FR" sz="400" dirty="0">
                <a:solidFill>
                  <a:schemeClr val="tx1"/>
                </a:solidFill>
              </a:rPr>
              <a:t>    </a:t>
            </a:r>
            <a:endParaRPr lang="fr-FR" sz="1600" dirty="0">
              <a:solidFill>
                <a:srgbClr val="3D566E"/>
              </a:solidFill>
              <a:cs typeface="Arial"/>
            </a:endParaRPr>
          </a:p>
          <a:p>
            <a:pPr marL="177800" indent="-177800" defTabSz="457200">
              <a:spcBef>
                <a:spcPct val="20000"/>
              </a:spcBef>
              <a:spcAft>
                <a:spcPts val="0"/>
              </a:spcAft>
              <a:buClr>
                <a:srgbClr val="FF0000"/>
              </a:buClr>
              <a:buSzPct val="100000"/>
              <a:buFont typeface="Lucida Grande"/>
              <a:buChar char="&gt;"/>
            </a:pPr>
            <a:r>
              <a:rPr lang="fr-FR" sz="1800" b="1" dirty="0">
                <a:solidFill>
                  <a:schemeClr val="bg1"/>
                </a:solidFill>
                <a:highlight>
                  <a:srgbClr val="0000FF"/>
                </a:highlight>
              </a:rPr>
              <a:t>Le lycéen ne reçoit que des réponses négatives (dans le cas où il n’a formulé que des vœux pour des formations sélectives)</a:t>
            </a:r>
          </a:p>
          <a:p>
            <a:pPr marL="742950" lvl="1" indent="-285750" defTabSz="457200">
              <a:spcBef>
                <a:spcPct val="20000"/>
              </a:spcBef>
              <a:spcAft>
                <a:spcPts val="0"/>
              </a:spcAft>
              <a:buClr>
                <a:srgbClr val="FF0000"/>
              </a:buClr>
            </a:pPr>
            <a:r>
              <a:rPr lang="fr-FR" sz="1600" dirty="0">
                <a:solidFill>
                  <a:schemeClr val="tx1"/>
                </a:solidFill>
              </a:rPr>
              <a:t>dès le 1</a:t>
            </a:r>
            <a:r>
              <a:rPr lang="fr-FR" sz="1600" baseline="30000" dirty="0">
                <a:solidFill>
                  <a:schemeClr val="tx1"/>
                </a:solidFill>
              </a:rPr>
              <a:t>er</a:t>
            </a:r>
            <a:r>
              <a:rPr lang="fr-FR" sz="1600" dirty="0">
                <a:solidFill>
                  <a:schemeClr val="tx1"/>
                </a:solidFill>
              </a:rPr>
              <a:t> juin 2023, il peut demander un conseil ou un accompagnement individuel ou collectif dans son lycée ou dans un CIO pour envisager d’autres choix de formation et préparer la phase complémentaire à partir du 15 juin 2023. </a:t>
            </a:r>
            <a:endParaRPr lang="fr-FR" sz="1800" dirty="0">
              <a:solidFill>
                <a:schemeClr val="tx1"/>
              </a:solidFill>
            </a:endParaRPr>
          </a:p>
          <a:p>
            <a:pPr marL="177800" lvl="0" indent="-177800" defTabSz="457200">
              <a:spcAft>
                <a:spcPts val="0"/>
              </a:spcAft>
              <a:buClr>
                <a:srgbClr val="FF0000"/>
              </a:buClr>
              <a:buSzPct val="100000"/>
              <a:buFont typeface="Lucida Grande"/>
              <a:buChar char="&gt;"/>
            </a:pPr>
            <a:endParaRPr lang="fr-FR" sz="1100" dirty="0">
              <a:solidFill>
                <a:srgbClr val="3D566E"/>
              </a:solidFill>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8</a:t>
            </a:fld>
            <a:endParaRPr lang="fr-FR"/>
          </a:p>
        </p:txBody>
      </p:sp>
      <p:sp>
        <p:nvSpPr>
          <p:cNvPr id="7" name="Rectangle à coins arrondis 6"/>
          <p:cNvSpPr/>
          <p:nvPr/>
        </p:nvSpPr>
        <p:spPr>
          <a:xfrm>
            <a:off x="457200" y="3989393"/>
            <a:ext cx="8191500" cy="684000"/>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fontAlgn="auto">
              <a:spcBef>
                <a:spcPts val="0"/>
              </a:spcBef>
              <a:spcAft>
                <a:spcPts val="0"/>
              </a:spcAft>
              <a:defRPr/>
            </a:pPr>
            <a:r>
              <a:rPr lang="fr-FR" sz="1600" b="1" u="sng" dirty="0">
                <a:solidFill>
                  <a:schemeClr val="bg1"/>
                </a:solidFill>
              </a:rPr>
              <a:t>A savoir</a:t>
            </a:r>
            <a:r>
              <a:rPr lang="fr-FR" sz="1600" dirty="0">
                <a:solidFill>
                  <a:schemeClr val="bg1"/>
                </a:solidFill>
              </a:rPr>
              <a:t> : </a:t>
            </a:r>
            <a:r>
              <a:rPr lang="fr-FR" sz="1600" dirty="0"/>
              <a:t>la phase complémentaire permet de formuler jusqu’à 10 </a:t>
            </a:r>
            <a:r>
              <a:rPr lang="fr-FR" sz="1600" b="1" u="sng" dirty="0"/>
              <a:t>nouveaux</a:t>
            </a:r>
            <a:r>
              <a:rPr lang="fr-FR" sz="1600" dirty="0"/>
              <a:t> vœux dans des formations qui ont des places vacantes</a:t>
            </a:r>
          </a:p>
        </p:txBody>
      </p:sp>
    </p:spTree>
    <p:extLst>
      <p:ext uri="{BB962C8B-B14F-4D97-AF65-F5344CB8AC3E}">
        <p14:creationId xmlns:p14="http://schemas.microsoft.com/office/powerpoint/2010/main" val="2050068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771550"/>
            <a:ext cx="8424000" cy="447614"/>
          </a:xfrm>
        </p:spPr>
        <p:txBody>
          <a:bodyPr/>
          <a:lstStyle/>
          <a:p>
            <a:r>
              <a:rPr lang="fr-FR" sz="2400" dirty="0"/>
              <a:t>Des solutions pour les candidats qui n’ont pas reçu de proposition d’admission </a:t>
            </a:r>
          </a:p>
        </p:txBody>
      </p:sp>
      <p:sp>
        <p:nvSpPr>
          <p:cNvPr id="3" name="Espace réservé du contenu 2"/>
          <p:cNvSpPr>
            <a:spLocks noGrp="1"/>
          </p:cNvSpPr>
          <p:nvPr>
            <p:ph sz="quarter" idx="4294967295"/>
          </p:nvPr>
        </p:nvSpPr>
        <p:spPr>
          <a:xfrm>
            <a:off x="351862" y="1572324"/>
            <a:ext cx="8612626" cy="3435886"/>
          </a:xfrm>
        </p:spPr>
        <p:txBody>
          <a:bodyPr/>
          <a:lstStyle/>
          <a:p>
            <a:pPr lvl="0"/>
            <a:r>
              <a:rPr lang="fr-FR" sz="1500" b="1" dirty="0">
                <a:solidFill>
                  <a:srgbClr val="EC130E"/>
                </a:solidFill>
              </a:rPr>
              <a:t>&gt;</a:t>
            </a:r>
            <a:r>
              <a:rPr lang="fr-FR" sz="1500" b="1" dirty="0"/>
              <a:t> </a:t>
            </a:r>
            <a:r>
              <a:rPr lang="fr-FR" sz="1500" b="1" dirty="0">
                <a:solidFill>
                  <a:schemeClr val="bg1"/>
                </a:solidFill>
                <a:highlight>
                  <a:srgbClr val="0000FF"/>
                </a:highlight>
              </a:rPr>
              <a:t>Dès le 1</a:t>
            </a:r>
            <a:r>
              <a:rPr lang="fr-FR" sz="1500" b="1" baseline="30000" dirty="0">
                <a:solidFill>
                  <a:schemeClr val="bg1"/>
                </a:solidFill>
                <a:highlight>
                  <a:srgbClr val="0000FF"/>
                </a:highlight>
              </a:rPr>
              <a:t>er</a:t>
            </a:r>
            <a:r>
              <a:rPr lang="fr-FR" sz="1500" b="1" dirty="0">
                <a:solidFill>
                  <a:schemeClr val="bg1"/>
                </a:solidFill>
                <a:highlight>
                  <a:srgbClr val="0000FF"/>
                </a:highlight>
              </a:rPr>
              <a:t> juin 2023 </a:t>
            </a:r>
            <a:r>
              <a:rPr lang="fr-FR" sz="1500" dirty="0"/>
              <a:t>: </a:t>
            </a:r>
            <a:r>
              <a:rPr lang="fr-FR" sz="1500" dirty="0">
                <a:solidFill>
                  <a:schemeClr val="tx1"/>
                </a:solidFill>
              </a:rPr>
              <a:t>les lycéens qui n'ont fait que des demandes en formations sélectives et qui n’ont reçu que des réponses négatives peuvent </a:t>
            </a:r>
            <a:r>
              <a:rPr lang="fr-FR" sz="1500" b="1" dirty="0"/>
              <a:t>demander</a:t>
            </a:r>
            <a:r>
              <a:rPr lang="fr-FR" sz="1500" dirty="0"/>
              <a:t> </a:t>
            </a:r>
            <a:r>
              <a:rPr lang="fr-FR" sz="1500" b="1" dirty="0"/>
              <a:t>un accompagnement individuel ou collectif au lycée ou dans un CIO</a:t>
            </a:r>
            <a:r>
              <a:rPr lang="fr-FR" sz="1500" dirty="0"/>
              <a:t> </a:t>
            </a:r>
            <a:r>
              <a:rPr lang="fr-FR" sz="1500" b="1" dirty="0"/>
              <a:t>pour définir un nouveau projet d’orientation et préparer la phase complémentaire</a:t>
            </a:r>
          </a:p>
          <a:p>
            <a:pPr lvl="0"/>
            <a:endParaRPr lang="fr-FR" sz="800" dirty="0"/>
          </a:p>
          <a:p>
            <a:pPr lvl="0"/>
            <a:r>
              <a:rPr lang="fr-FR" sz="1500" b="1" dirty="0">
                <a:solidFill>
                  <a:srgbClr val="EC130E"/>
                </a:solidFill>
              </a:rPr>
              <a:t>&gt;</a:t>
            </a:r>
            <a:r>
              <a:rPr lang="fr-FR" sz="1500" b="1" dirty="0"/>
              <a:t> </a:t>
            </a:r>
            <a:r>
              <a:rPr lang="fr-FR" sz="1500" b="1" dirty="0">
                <a:solidFill>
                  <a:schemeClr val="bg1"/>
                </a:solidFill>
                <a:highlight>
                  <a:srgbClr val="0000FF"/>
                </a:highlight>
              </a:rPr>
              <a:t>Du 15 juin au 12 septembre 2023 </a:t>
            </a:r>
            <a:r>
              <a:rPr lang="fr-FR" sz="1500" dirty="0"/>
              <a:t>: </a:t>
            </a:r>
            <a:r>
              <a:rPr lang="fr-FR" sz="1500" dirty="0">
                <a:solidFill>
                  <a:schemeClr val="tx1"/>
                </a:solidFill>
              </a:rPr>
              <a:t>pendant la </a:t>
            </a:r>
            <a:r>
              <a:rPr lang="fr-FR" sz="1500" b="1" dirty="0"/>
              <a:t>phase complémentaire</a:t>
            </a:r>
            <a:r>
              <a:rPr lang="fr-FR" sz="1500" dirty="0">
                <a:solidFill>
                  <a:schemeClr val="tx1"/>
                </a:solidFill>
              </a:rPr>
              <a:t>, les lycéens peuvent </a:t>
            </a:r>
            <a:r>
              <a:rPr lang="fr-FR" sz="1500" b="1" dirty="0"/>
              <a:t>formuler jusqu’à 10 nouveaux vœux et répondre aux propositions dans des formations disposant de places disponibles</a:t>
            </a:r>
          </a:p>
          <a:p>
            <a:pPr lvl="0"/>
            <a:endParaRPr lang="fr-FR" sz="800" dirty="0"/>
          </a:p>
          <a:p>
            <a:pPr lvl="0"/>
            <a:r>
              <a:rPr lang="fr-FR" sz="1500" b="1" dirty="0">
                <a:solidFill>
                  <a:srgbClr val="EC130E"/>
                </a:solidFill>
              </a:rPr>
              <a:t>&gt; </a:t>
            </a:r>
            <a:r>
              <a:rPr lang="fr-FR" sz="1500" b="1" dirty="0">
                <a:solidFill>
                  <a:schemeClr val="bg1"/>
                </a:solidFill>
                <a:highlight>
                  <a:srgbClr val="0000FF"/>
                </a:highlight>
              </a:rPr>
              <a:t>A partir du 1</a:t>
            </a:r>
            <a:r>
              <a:rPr lang="fr-FR" sz="1500" b="1" baseline="30000" dirty="0">
                <a:solidFill>
                  <a:schemeClr val="bg1"/>
                </a:solidFill>
                <a:highlight>
                  <a:srgbClr val="0000FF"/>
                </a:highlight>
              </a:rPr>
              <a:t>er </a:t>
            </a:r>
            <a:r>
              <a:rPr lang="fr-FR" sz="1500" b="1" dirty="0">
                <a:solidFill>
                  <a:schemeClr val="bg1"/>
                </a:solidFill>
                <a:highlight>
                  <a:srgbClr val="0000FF"/>
                </a:highlight>
              </a:rPr>
              <a:t>juillet 2023 </a:t>
            </a:r>
            <a:r>
              <a:rPr lang="fr-FR" sz="1500" dirty="0"/>
              <a:t>: </a:t>
            </a:r>
            <a:r>
              <a:rPr lang="fr-FR" sz="1500" dirty="0">
                <a:solidFill>
                  <a:schemeClr val="tx1"/>
                </a:solidFill>
              </a:rPr>
              <a:t>les candidats n’ayant pas eu de proposition peuvent solliciter depuis leur dossier </a:t>
            </a:r>
            <a:r>
              <a:rPr lang="fr-FR" sz="1500" b="1" dirty="0"/>
              <a:t>l’accompagnement de la Commission d’Accès à l’Enseignement Supérieur</a:t>
            </a:r>
            <a:r>
              <a:rPr lang="fr-FR" sz="1500" dirty="0"/>
              <a:t> </a:t>
            </a:r>
            <a:r>
              <a:rPr lang="fr-FR" sz="1500" b="1" dirty="0"/>
              <a:t>(CAES) </a:t>
            </a:r>
            <a:r>
              <a:rPr lang="fr-FR" sz="1500" dirty="0">
                <a:solidFill>
                  <a:schemeClr val="tx1"/>
                </a:solidFill>
              </a:rPr>
              <a:t>de leur académie : elle étudie leur dossier et les aide à trouver une formation au plus près de leur projet en fonction des places disponibles</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9</a:t>
            </a:fld>
            <a:endParaRPr lang="fr-FR"/>
          </a:p>
        </p:txBody>
      </p:sp>
    </p:spTree>
    <p:extLst>
      <p:ext uri="{BB962C8B-B14F-4D97-AF65-F5344CB8AC3E}">
        <p14:creationId xmlns:p14="http://schemas.microsoft.com/office/powerpoint/2010/main" val="2072853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400" dirty="0"/>
              <a:t>L’inscription administrative dans la formation choisie </a:t>
            </a:r>
          </a:p>
        </p:txBody>
      </p:sp>
      <p:sp>
        <p:nvSpPr>
          <p:cNvPr id="3" name="Espace réservé du contenu 2"/>
          <p:cNvSpPr>
            <a:spLocks noGrp="1"/>
          </p:cNvSpPr>
          <p:nvPr>
            <p:ph sz="quarter" idx="4294967295"/>
          </p:nvPr>
        </p:nvSpPr>
        <p:spPr>
          <a:xfrm>
            <a:off x="251520" y="1347614"/>
            <a:ext cx="8424000" cy="3312368"/>
          </a:xfrm>
        </p:spPr>
        <p:txBody>
          <a:bodyPr/>
          <a:lstStyle/>
          <a:p>
            <a:pPr lvl="0"/>
            <a:r>
              <a:rPr lang="fr-FR" sz="1600" dirty="0">
                <a:solidFill>
                  <a:schemeClr val="tx1"/>
                </a:solidFill>
              </a:rPr>
              <a:t>Après</a:t>
            </a:r>
            <a:r>
              <a:rPr lang="fr-FR" sz="1600" dirty="0"/>
              <a:t> </a:t>
            </a:r>
            <a:r>
              <a:rPr lang="fr-FR" sz="1600" b="1" dirty="0"/>
              <a:t>avoir accepté définitivement la proposition d’admission de son choix et après avoir eu ses résultats au baccalauréat,</a:t>
            </a:r>
            <a:r>
              <a:rPr lang="fr-FR" sz="1600" dirty="0"/>
              <a:t> </a:t>
            </a:r>
            <a:r>
              <a:rPr lang="fr-FR" sz="1600" dirty="0">
                <a:solidFill>
                  <a:schemeClr val="tx1"/>
                </a:solidFill>
              </a:rPr>
              <a:t>le lycéen procède à son inscription administrative. </a:t>
            </a:r>
          </a:p>
          <a:p>
            <a:pPr lvl="0"/>
            <a:endParaRPr lang="fr-FR" sz="800" dirty="0"/>
          </a:p>
          <a:p>
            <a:r>
              <a:rPr lang="fr-FR" sz="1600" dirty="0">
                <a:solidFill>
                  <a:schemeClr val="tx1"/>
                </a:solidFill>
              </a:rPr>
              <a:t>L’inscription administrative se fait </a:t>
            </a:r>
            <a:r>
              <a:rPr lang="fr-FR" sz="1600" b="1" dirty="0"/>
              <a:t>directement auprès de l’établissement choisi </a:t>
            </a:r>
            <a:r>
              <a:rPr lang="fr-FR" sz="1600" dirty="0">
                <a:solidFill>
                  <a:schemeClr val="tx1"/>
                </a:solidFill>
              </a:rPr>
              <a:t>et pas sur Parcoursup.</a:t>
            </a:r>
          </a:p>
          <a:p>
            <a:pPr lvl="0"/>
            <a:endParaRPr lang="fr-FR" sz="800" b="1" dirty="0"/>
          </a:p>
          <a:p>
            <a:pPr lvl="0"/>
            <a:r>
              <a:rPr lang="fr-FR" sz="1600" b="1" dirty="0">
                <a:solidFill>
                  <a:schemeClr val="bg1"/>
                </a:solidFill>
                <a:highlight>
                  <a:srgbClr val="0000FF"/>
                </a:highlight>
              </a:rPr>
              <a:t>Les modalités d’inscription sont propres à chaque établissement : </a:t>
            </a:r>
          </a:p>
          <a:p>
            <a:pPr marL="285750" indent="-285750">
              <a:buClr>
                <a:srgbClr val="ED7454"/>
              </a:buClr>
              <a:buFont typeface="Arial" panose="020B0604020202020204" pitchFamily="34" charset="0"/>
              <a:buChar char="•"/>
            </a:pPr>
            <a:r>
              <a:rPr lang="fr-FR" sz="1600" dirty="0">
                <a:solidFill>
                  <a:schemeClr val="tx1"/>
                </a:solidFill>
              </a:rPr>
              <a:t>Consulter les modalités d’inscription indiquées dans le dossier candidat sur Parcoursup. </a:t>
            </a:r>
          </a:p>
          <a:p>
            <a:pPr marL="285750" indent="-285750">
              <a:buClr>
                <a:srgbClr val="ED7454"/>
              </a:buClr>
              <a:buFont typeface="Arial" panose="020B0604020202020204" pitchFamily="34" charset="0"/>
              <a:buChar char="•"/>
            </a:pPr>
            <a:r>
              <a:rPr lang="fr-FR" sz="1600" b="1" u="sng" dirty="0"/>
              <a:t>Respecter la date limite indiquée.</a:t>
            </a:r>
            <a:r>
              <a:rPr lang="fr-FR" sz="1600" b="1" u="sng" dirty="0">
                <a:solidFill>
                  <a:schemeClr val="tx1"/>
                </a:solidFill>
              </a:rPr>
              <a:t> </a:t>
            </a:r>
          </a:p>
          <a:p>
            <a:pPr marL="285750" indent="-285750">
              <a:buClr>
                <a:srgbClr val="ED7454"/>
              </a:buClr>
              <a:buFont typeface="Arial" panose="020B0604020202020204" pitchFamily="34" charset="0"/>
              <a:buChar char="•"/>
            </a:pPr>
            <a:r>
              <a:rPr lang="fr-FR" sz="1600" dirty="0">
                <a:solidFill>
                  <a:schemeClr val="tx1"/>
                </a:solidFill>
              </a:rPr>
              <a:t>Si le futur étudiant s’inscrit dans une formation en dehors de Parcoursup, il doit </a:t>
            </a:r>
            <a:r>
              <a:rPr lang="fr-FR" sz="1600" b="1" u="sng" dirty="0"/>
              <a:t>obligatoirement</a:t>
            </a:r>
            <a:r>
              <a:rPr lang="fr-FR" sz="1600" dirty="0">
                <a:solidFill>
                  <a:schemeClr val="tx1"/>
                </a:solidFill>
              </a:rPr>
              <a:t>  remettre une attestation de désinscription ou de non inscription sur Parcoursup qu’il télécharge via la plateforme.</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10</a:t>
            </a:fld>
            <a:endParaRPr lang="fr-FR"/>
          </a:p>
        </p:txBody>
      </p:sp>
      <p:sp>
        <p:nvSpPr>
          <p:cNvPr id="7" name="Rectangle à coins arrondis 6"/>
          <p:cNvSpPr/>
          <p:nvPr/>
        </p:nvSpPr>
        <p:spPr>
          <a:xfrm>
            <a:off x="5650706" y="86105"/>
            <a:ext cx="311435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Après le 4 juillet 2023</a:t>
            </a:r>
          </a:p>
        </p:txBody>
      </p:sp>
    </p:spTree>
    <p:extLst>
      <p:ext uri="{BB962C8B-B14F-4D97-AF65-F5344CB8AC3E}">
        <p14:creationId xmlns:p14="http://schemas.microsoft.com/office/powerpoint/2010/main" val="430257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733122C9-A0B9-462F-8757-0847AD287B63}" type="slidenum">
              <a:rPr lang="fr-FR" smtClean="0"/>
              <a:pPr/>
              <a:t>11</a:t>
            </a:fld>
            <a:endParaRPr lang="fr-FR" dirty="0"/>
          </a:p>
        </p:txBody>
      </p:sp>
      <p:sp>
        <p:nvSpPr>
          <p:cNvPr id="7" name="Rectangle à coins arrondis 6"/>
          <p:cNvSpPr/>
          <p:nvPr/>
        </p:nvSpPr>
        <p:spPr>
          <a:xfrm>
            <a:off x="5529263" y="76969"/>
            <a:ext cx="3182005"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5 conseils pour aborder sereinement la procédure</a:t>
            </a:r>
          </a:p>
        </p:txBody>
      </p:sp>
      <p:sp>
        <p:nvSpPr>
          <p:cNvPr id="9" name="Espace réservé du contenu 2"/>
          <p:cNvSpPr>
            <a:spLocks noGrp="1"/>
          </p:cNvSpPr>
          <p:nvPr>
            <p:ph sz="quarter" idx="4294967295"/>
          </p:nvPr>
        </p:nvSpPr>
        <p:spPr>
          <a:xfrm>
            <a:off x="341264" y="1067966"/>
            <a:ext cx="8784002" cy="3435886"/>
          </a:xfrm>
        </p:spPr>
        <p:txBody>
          <a:bodyPr/>
          <a:lstStyle/>
          <a:p>
            <a:pPr marL="177800" indent="-177800" defTabSz="457200">
              <a:spcBef>
                <a:spcPct val="20000"/>
              </a:spcBef>
              <a:spcAft>
                <a:spcPts val="1200"/>
              </a:spcAft>
              <a:buClr>
                <a:srgbClr val="FF0000"/>
              </a:buClr>
              <a:buSzPct val="100000"/>
              <a:buFont typeface="Lucida Grande"/>
              <a:buChar char="&gt;"/>
            </a:pPr>
            <a:r>
              <a:rPr lang="fr-FR" sz="1400" b="1" dirty="0">
                <a:solidFill>
                  <a:schemeClr val="bg1"/>
                </a:solidFill>
                <a:highlight>
                  <a:srgbClr val="0000FF"/>
                </a:highlight>
              </a:rPr>
              <a:t>Prenez connaissance du calendrier 2023</a:t>
            </a:r>
            <a:r>
              <a:rPr lang="fr-FR" sz="1400" b="1" dirty="0"/>
              <a:t>, </a:t>
            </a:r>
            <a:r>
              <a:rPr lang="fr-FR" sz="1400" dirty="0">
                <a:solidFill>
                  <a:schemeClr val="tx1"/>
                </a:solidFill>
              </a:rPr>
              <a:t>des modalités de fonctionnement de la plateforme et des vidéos tutos pour vous familiariser avec la procédure</a:t>
            </a:r>
          </a:p>
          <a:p>
            <a:pPr marL="177800" indent="-177800" defTabSz="457200">
              <a:spcBef>
                <a:spcPct val="20000"/>
              </a:spcBef>
              <a:spcAft>
                <a:spcPts val="1200"/>
              </a:spcAft>
              <a:buClr>
                <a:srgbClr val="FF0000"/>
              </a:buClr>
              <a:buSzPct val="100000"/>
              <a:buFont typeface="Lucida Grande"/>
              <a:buChar char="&gt;"/>
            </a:pPr>
            <a:r>
              <a:rPr lang="fr-FR" sz="1400" b="1" dirty="0">
                <a:solidFill>
                  <a:schemeClr val="bg1"/>
                </a:solidFill>
                <a:highlight>
                  <a:srgbClr val="0000FF"/>
                </a:highlight>
              </a:rPr>
              <a:t>N’attendez pas la dernière minute</a:t>
            </a:r>
            <a:r>
              <a:rPr lang="fr-FR" sz="1400" b="1" dirty="0">
                <a:solidFill>
                  <a:schemeClr val="tx1"/>
                </a:solidFill>
              </a:rPr>
              <a:t> </a:t>
            </a:r>
            <a:r>
              <a:rPr lang="fr-FR" sz="1400" dirty="0">
                <a:solidFill>
                  <a:schemeClr val="tx1"/>
                </a:solidFill>
              </a:rPr>
              <a:t>pour préparer son projet d’orientation : explorer le moteur de recherche des formations, consulter les fiches des formations qui vous intéressent </a:t>
            </a:r>
          </a:p>
          <a:p>
            <a:pPr marL="177800" indent="-177800" defTabSz="457200">
              <a:spcBef>
                <a:spcPct val="20000"/>
              </a:spcBef>
              <a:spcAft>
                <a:spcPts val="1200"/>
              </a:spcAft>
              <a:buClr>
                <a:srgbClr val="FF0000"/>
              </a:buClr>
              <a:buSzPct val="100000"/>
              <a:buFont typeface="Lucida Grande"/>
              <a:buChar char="&gt;"/>
            </a:pPr>
            <a:r>
              <a:rPr lang="fr-FR" sz="1400" b="1" dirty="0">
                <a:solidFill>
                  <a:schemeClr val="bg1"/>
                </a:solidFill>
                <a:highlight>
                  <a:srgbClr val="0000FF"/>
                </a:highlight>
              </a:rPr>
              <a:t>Ne restez pas seul à vos questions :</a:t>
            </a:r>
            <a:r>
              <a:rPr lang="fr-FR" sz="1400" b="1" dirty="0">
                <a:solidFill>
                  <a:schemeClr val="accent1"/>
                </a:solidFill>
              </a:rPr>
              <a:t> </a:t>
            </a:r>
            <a:r>
              <a:rPr lang="fr-FR" sz="1400" dirty="0">
                <a:solidFill>
                  <a:schemeClr val="tx1"/>
                </a:solidFill>
              </a:rPr>
              <a:t>échangez au sein de votre lycée et profiter des opportunités de rencontres avec les enseignants et étudiants du supérieur : salons d’orientation, Lives Parcoursup, journées portes ouvertes</a:t>
            </a:r>
          </a:p>
          <a:p>
            <a:pPr marL="177800" indent="-177800" defTabSz="457200">
              <a:spcBef>
                <a:spcPct val="20000"/>
              </a:spcBef>
              <a:spcAft>
                <a:spcPts val="1200"/>
              </a:spcAft>
              <a:buClr>
                <a:srgbClr val="FF0000"/>
              </a:buClr>
              <a:buSzPct val="100000"/>
              <a:buFont typeface="Lucida Grande"/>
              <a:buChar char="&gt;"/>
            </a:pPr>
            <a:r>
              <a:rPr lang="fr-FR" sz="1400" b="1" dirty="0">
                <a:solidFill>
                  <a:schemeClr val="bg1"/>
                </a:solidFill>
                <a:highlight>
                  <a:srgbClr val="0000FF"/>
                </a:highlight>
              </a:rPr>
              <a:t>Anticipez le déroulement de la phase d’admission</a:t>
            </a:r>
            <a:r>
              <a:rPr lang="fr-FR" sz="1400" b="1" dirty="0">
                <a:solidFill>
                  <a:schemeClr val="tx1"/>
                </a:solidFill>
              </a:rPr>
              <a:t>, </a:t>
            </a:r>
            <a:r>
              <a:rPr lang="fr-FR" sz="1400" dirty="0">
                <a:solidFill>
                  <a:schemeClr val="tx1"/>
                </a:solidFill>
              </a:rPr>
              <a:t>en vous aidant des conseils des enseignants du supérieur et des chiffres clés renseignés dans les fiches des formations</a:t>
            </a:r>
          </a:p>
          <a:p>
            <a:pPr marL="177800" indent="-177800" defTabSz="457200">
              <a:spcBef>
                <a:spcPct val="20000"/>
              </a:spcBef>
              <a:spcAft>
                <a:spcPts val="1200"/>
              </a:spcAft>
              <a:buClr>
                <a:srgbClr val="FF0000"/>
              </a:buClr>
              <a:buSzPct val="100000"/>
              <a:buFont typeface="Lucida Grande"/>
              <a:buChar char="&gt;"/>
            </a:pPr>
            <a:r>
              <a:rPr lang="fr-FR" sz="1400" b="1" dirty="0">
                <a:solidFill>
                  <a:schemeClr val="bg1"/>
                </a:solidFill>
                <a:highlight>
                  <a:srgbClr val="0000FF"/>
                </a:highlight>
              </a:rPr>
              <a:t>Faites les vœux pour des formations qui vous intéressent, ne vous autocensurez pas, pensez à diversifier vos vœux et évitez de ne formuler qu’un seul vœu</a:t>
            </a:r>
          </a:p>
          <a:p>
            <a:pPr marL="177800" indent="-177800" defTabSz="457200">
              <a:spcBef>
                <a:spcPct val="20000"/>
              </a:spcBef>
              <a:spcAft>
                <a:spcPts val="0"/>
              </a:spcAft>
              <a:buClr>
                <a:srgbClr val="FF0000"/>
              </a:buClr>
              <a:buSzPct val="100000"/>
              <a:buFont typeface="Lucida Grande"/>
              <a:buChar char="&gt;"/>
            </a:pPr>
            <a:endParaRPr lang="fr-FR" sz="1400" b="1" dirty="0">
              <a:solidFill>
                <a:schemeClr val="accent1"/>
              </a:solidFill>
            </a:endParaRPr>
          </a:p>
          <a:p>
            <a:pPr marL="177800" indent="-177800" defTabSz="457200">
              <a:spcBef>
                <a:spcPct val="20000"/>
              </a:spcBef>
              <a:spcAft>
                <a:spcPts val="0"/>
              </a:spcAft>
              <a:buClr>
                <a:srgbClr val="FF0000"/>
              </a:buClr>
              <a:buSzPct val="100000"/>
              <a:buFont typeface="Lucida Grande"/>
              <a:buChar char="&gt;"/>
            </a:pPr>
            <a:endParaRPr lang="fr-FR" sz="1400" b="1" dirty="0">
              <a:solidFill>
                <a:schemeClr val="tx1"/>
              </a:solidFill>
            </a:endParaRPr>
          </a:p>
          <a:p>
            <a:pPr lvl="0" defTabSz="457200">
              <a:spcBef>
                <a:spcPct val="20000"/>
              </a:spcBef>
              <a:spcAft>
                <a:spcPts val="0"/>
              </a:spcAft>
              <a:buClr>
                <a:srgbClr val="FF0000"/>
              </a:buClr>
              <a:buSzPct val="100000"/>
            </a:pPr>
            <a:endParaRPr lang="fr-FR" sz="1200" b="1" dirty="0">
              <a:solidFill>
                <a:schemeClr val="tx1"/>
              </a:solidFill>
            </a:endParaRP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accent1"/>
              </a:solidFill>
            </a:endParaRP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bg1"/>
              </a:solidFill>
              <a:highlight>
                <a:srgbClr val="0000FF"/>
              </a:highlight>
            </a:endParaRPr>
          </a:p>
          <a:p>
            <a:pPr marL="179388" defTabSz="457200">
              <a:spcBef>
                <a:spcPct val="20000"/>
              </a:spcBef>
              <a:spcAft>
                <a:spcPts val="0"/>
              </a:spcAft>
              <a:buClr>
                <a:srgbClr val="FF0000"/>
              </a:buClr>
              <a:buSzPct val="100000"/>
            </a:pPr>
            <a:endParaRPr lang="fr-FR" sz="1400" dirty="0">
              <a:solidFill>
                <a:srgbClr val="3D566E"/>
              </a:solidFill>
            </a:endParaRPr>
          </a:p>
          <a:p>
            <a:pPr lvl="0" defTabSz="457200">
              <a:spcBef>
                <a:spcPct val="20000"/>
              </a:spcBef>
              <a:spcAft>
                <a:spcPts val="0"/>
              </a:spcAft>
              <a:buClr>
                <a:srgbClr val="FF0000"/>
              </a:buClr>
              <a:buSzPct val="100000"/>
            </a:pPr>
            <a:endParaRPr lang="fr-FR" sz="1600" dirty="0">
              <a:solidFill>
                <a:srgbClr val="3D566E"/>
              </a:solidFill>
              <a:cs typeface="Arial"/>
            </a:endParaRPr>
          </a:p>
        </p:txBody>
      </p:sp>
    </p:spTree>
    <p:extLst>
      <p:ext uri="{BB962C8B-B14F-4D97-AF65-F5344CB8AC3E}">
        <p14:creationId xmlns:p14="http://schemas.microsoft.com/office/powerpoint/2010/main" val="2450227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42336" y="978694"/>
            <a:ext cx="8424000" cy="3550444"/>
          </a:xfrm>
        </p:spPr>
        <p:txBody>
          <a:bodyPr/>
          <a:lstStyle/>
          <a:p>
            <a:pPr lvl="0" defTabSz="457200">
              <a:spcBef>
                <a:spcPct val="20000"/>
              </a:spcBef>
              <a:spcAft>
                <a:spcPts val="0"/>
              </a:spcAft>
              <a:buClr>
                <a:srgbClr val="FF0000"/>
              </a:buClr>
              <a:buSzPct val="100000"/>
            </a:pPr>
            <a:endParaRPr lang="fr-FR" sz="2000" b="1" dirty="0">
              <a:solidFill>
                <a:srgbClr val="F28E65"/>
              </a:solidFill>
              <a:highlight>
                <a:srgbClr val="0000FF"/>
              </a:highlight>
            </a:endParaRPr>
          </a:p>
          <a:p>
            <a:pPr marL="177800" lvl="0" indent="-177800" defTabSz="457200">
              <a:spcBef>
                <a:spcPct val="20000"/>
              </a:spcBef>
              <a:spcAft>
                <a:spcPts val="0"/>
              </a:spcAft>
              <a:buClr>
                <a:srgbClr val="FF0000"/>
              </a:buClr>
              <a:buSzPct val="100000"/>
              <a:buFont typeface="Lucida Grande"/>
              <a:buChar char="&gt;"/>
            </a:pPr>
            <a:r>
              <a:rPr lang="fr-FR" sz="2400" b="1" dirty="0">
                <a:solidFill>
                  <a:schemeClr val="bg1"/>
                </a:solidFill>
                <a:highlight>
                  <a:srgbClr val="0000FF"/>
                </a:highlight>
              </a:rPr>
              <a:t>Le numéro vert (à partir du 18 janvier 2023) </a:t>
            </a:r>
            <a:r>
              <a:rPr lang="fr-FR" sz="2000" dirty="0">
                <a:solidFill>
                  <a:srgbClr val="3D566E"/>
                </a:solidFill>
              </a:rPr>
              <a:t>: </a:t>
            </a:r>
            <a:r>
              <a:rPr lang="fr-FR" sz="2000" b="1" dirty="0"/>
              <a:t>0 800 400 070 </a:t>
            </a:r>
            <a:r>
              <a:rPr lang="fr-FR" sz="2000" dirty="0">
                <a:solidFill>
                  <a:schemeClr val="tx1"/>
                </a:solidFill>
              </a:rPr>
              <a:t>(Numéros spécifiques pour l’Outre-mer indiqués sur Parcoursup.fr)</a:t>
            </a:r>
          </a:p>
          <a:p>
            <a:pPr marL="177800" lvl="0" indent="-177800" defTabSz="457200">
              <a:spcBef>
                <a:spcPct val="20000"/>
              </a:spcBef>
              <a:spcAft>
                <a:spcPts val="0"/>
              </a:spcAft>
              <a:buClr>
                <a:srgbClr val="FF0000"/>
              </a:buClr>
              <a:buSzPct val="100000"/>
              <a:buFont typeface="Lucida Grande"/>
              <a:buChar char="&gt;"/>
            </a:pPr>
            <a:endParaRPr lang="fr-FR" sz="8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2400" b="1" dirty="0">
                <a:solidFill>
                  <a:schemeClr val="bg1"/>
                </a:solidFill>
                <a:highlight>
                  <a:srgbClr val="0000FF"/>
                </a:highlight>
              </a:rPr>
              <a:t>La messagerie contact</a:t>
            </a:r>
            <a:r>
              <a:rPr lang="fr-FR" sz="2000" b="1" dirty="0"/>
              <a:t> </a:t>
            </a:r>
            <a:r>
              <a:rPr lang="fr-FR" sz="2000" dirty="0">
                <a:solidFill>
                  <a:schemeClr val="tx1"/>
                </a:solidFill>
              </a:rPr>
              <a:t>depuis le dossier candidat</a:t>
            </a:r>
          </a:p>
          <a:p>
            <a:pPr lvl="0" defTabSz="457200">
              <a:spcBef>
                <a:spcPct val="20000"/>
              </a:spcBef>
              <a:spcAft>
                <a:spcPts val="0"/>
              </a:spcAft>
              <a:buClr>
                <a:srgbClr val="FF0000"/>
              </a:buClr>
              <a:buSzPct val="100000"/>
            </a:pPr>
            <a:endParaRPr lang="fr-FR" sz="8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2400" b="1" dirty="0">
                <a:solidFill>
                  <a:schemeClr val="bg1"/>
                </a:solidFill>
                <a:highlight>
                  <a:srgbClr val="0000FF"/>
                </a:highlight>
              </a:rPr>
              <a:t>Les réseaux sociaux pour suivre l’actualité de Parcoursup et recevoir des conseils </a:t>
            </a:r>
            <a:r>
              <a:rPr lang="fr-FR" sz="2000" dirty="0">
                <a:solidFill>
                  <a:schemeClr val="tx1"/>
                </a:solidFill>
              </a:rPr>
              <a:t>(Parcoursup_info sur Twitter et </a:t>
            </a:r>
            <a:r>
              <a:rPr lang="fr-FR" sz="2000" dirty="0" err="1">
                <a:solidFill>
                  <a:schemeClr val="tx1"/>
                </a:solidFill>
              </a:rPr>
              <a:t>Parcoursupinfo</a:t>
            </a:r>
            <a:r>
              <a:rPr lang="fr-FR" sz="2000" dirty="0">
                <a:solidFill>
                  <a:schemeClr val="tx1"/>
                </a:solidFill>
              </a:rPr>
              <a:t> sur Instagram et Facebook)</a:t>
            </a:r>
          </a:p>
          <a:p>
            <a:pPr lvl="0" defTabSz="457200">
              <a:spcBef>
                <a:spcPct val="20000"/>
              </a:spcBef>
              <a:spcAft>
                <a:spcPts val="0"/>
              </a:spcAft>
              <a:buClr>
                <a:srgbClr val="FF0000"/>
              </a:buClr>
              <a:buSzPct val="100000"/>
            </a:pPr>
            <a:r>
              <a:rPr lang="fr-FR" sz="2800" b="1" dirty="0"/>
              <a:t>	</a:t>
            </a:r>
            <a:endParaRPr lang="fr-FR" sz="14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12</a:t>
            </a:fld>
            <a:endParaRPr lang="fr-FR"/>
          </a:p>
        </p:txBody>
      </p:sp>
      <p:sp>
        <p:nvSpPr>
          <p:cNvPr id="12" name="Rectangle à coins arrondis 11"/>
          <p:cNvSpPr/>
          <p:nvPr/>
        </p:nvSpPr>
        <p:spPr>
          <a:xfrm>
            <a:off x="3514725" y="86105"/>
            <a:ext cx="5250331" cy="540000"/>
          </a:xfrm>
          <a:prstGeom prst="roundRect">
            <a:avLst/>
          </a:prstGeom>
          <a:solidFill>
            <a:srgbClr val="34C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services pour vous informer et répondre à vos questions tout au long de la procédure</a:t>
            </a:r>
          </a:p>
        </p:txBody>
      </p:sp>
    </p:spTree>
    <p:extLst>
      <p:ext uri="{BB962C8B-B14F-4D97-AF65-F5344CB8AC3E}">
        <p14:creationId xmlns:p14="http://schemas.microsoft.com/office/powerpoint/2010/main" val="674852510"/>
      </p:ext>
    </p:extLst>
  </p:cSld>
  <p:clrMapOvr>
    <a:masterClrMapping/>
  </p:clrMapOvr>
</p:sld>
</file>

<file path=ppt/theme/theme1.xml><?xml version="1.0" encoding="utf-8"?>
<a:theme xmlns:a="http://schemas.openxmlformats.org/drawingml/2006/main" name="OPÉRATEURS">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5192</TotalTime>
  <Words>1237</Words>
  <Application>Microsoft Office PowerPoint</Application>
  <PresentationFormat>Affichage à l'écran (16:9)</PresentationFormat>
  <Paragraphs>113</Paragraphs>
  <Slides>12</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12</vt:i4>
      </vt:variant>
    </vt:vector>
  </HeadingPairs>
  <TitlesOfParts>
    <vt:vector size="18" baseType="lpstr">
      <vt:lpstr>Arial</vt:lpstr>
      <vt:lpstr>Arial-ItalicMT</vt:lpstr>
      <vt:lpstr>Calibri</vt:lpstr>
      <vt:lpstr>Courier New</vt:lpstr>
      <vt:lpstr>Lucida Grande</vt:lpstr>
      <vt:lpstr>OPÉRATEURS</vt:lpstr>
      <vt:lpstr>Présentation PowerPoint</vt:lpstr>
      <vt:lpstr>Étape 3 : consulter les réponses des formations et faire ses choix </vt:lpstr>
      <vt:lpstr>Présentation PowerPoint</vt:lpstr>
      <vt:lpstr>La phase d’admission principale : 1er juin au 13 juillet 2023   </vt:lpstr>
      <vt:lpstr>Les réponses des formations et les choix des candidats</vt:lpstr>
      <vt:lpstr>Des alertes dès qu’un candidat reçoit une proposition d’admission </vt:lpstr>
      <vt:lpstr>Comment répondre aux propositions d’admission ? (1/2)  </vt:lpstr>
      <vt:lpstr>Comment répondre aux propositions d’admission ? (2/2)  </vt:lpstr>
      <vt:lpstr>Des solutions pour les candidats qui n’ont pas reçu de proposition d’admission </vt:lpstr>
      <vt:lpstr>L’inscription administrative dans la formation choisie </vt:lpstr>
      <vt:lpstr>Présentation PowerPoint</vt:lpstr>
      <vt:lpstr>Présentation PowerPoint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GILLES MONDON</cp:lastModifiedBy>
  <cp:revision>246</cp:revision>
  <cp:lastPrinted>2023-01-12T08:35:28Z</cp:lastPrinted>
  <dcterms:created xsi:type="dcterms:W3CDTF">2020-10-27T08:44:50Z</dcterms:created>
  <dcterms:modified xsi:type="dcterms:W3CDTF">2023-01-30T10:12:53Z</dcterms:modified>
</cp:coreProperties>
</file>