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30"/>
  </p:notesMasterIdLst>
  <p:handoutMasterIdLst>
    <p:handoutMasterId r:id="rId31"/>
  </p:handoutMasterIdLst>
  <p:sldIdLst>
    <p:sldId id="410" r:id="rId2"/>
    <p:sldId id="372" r:id="rId3"/>
    <p:sldId id="386" r:id="rId4"/>
    <p:sldId id="421" r:id="rId5"/>
    <p:sldId id="423" r:id="rId6"/>
    <p:sldId id="424" r:id="rId7"/>
    <p:sldId id="337" r:id="rId8"/>
    <p:sldId id="338" r:id="rId9"/>
    <p:sldId id="339" r:id="rId10"/>
    <p:sldId id="341" r:id="rId11"/>
    <p:sldId id="365" r:id="rId12"/>
    <p:sldId id="366" r:id="rId13"/>
    <p:sldId id="376" r:id="rId14"/>
    <p:sldId id="377" r:id="rId15"/>
    <p:sldId id="368" r:id="rId16"/>
    <p:sldId id="342" r:id="rId17"/>
    <p:sldId id="343" r:id="rId18"/>
    <p:sldId id="373" r:id="rId19"/>
    <p:sldId id="425" r:id="rId20"/>
    <p:sldId id="369" r:id="rId21"/>
    <p:sldId id="390" r:id="rId22"/>
    <p:sldId id="395" r:id="rId23"/>
    <p:sldId id="374" r:id="rId24"/>
    <p:sldId id="389" r:id="rId25"/>
    <p:sldId id="396" r:id="rId26"/>
    <p:sldId id="419" r:id="rId27"/>
    <p:sldId id="406" r:id="rId28"/>
    <p:sldId id="350" r:id="rId29"/>
  </p:sldIdLst>
  <p:sldSz cx="9144000" cy="5143500" type="screen16x9"/>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PARCOURSUP" id="{0B896E98-F45E-4768-8620-EDDF394BE181}">
          <p14:sldIdLst>
            <p14:sldId id="410"/>
            <p14:sldId id="372"/>
            <p14:sldId id="386"/>
            <p14:sldId id="421"/>
            <p14:sldId id="423"/>
            <p14:sldId id="424"/>
            <p14:sldId id="337"/>
            <p14:sldId id="338"/>
            <p14:sldId id="339"/>
            <p14:sldId id="341"/>
            <p14:sldId id="365"/>
            <p14:sldId id="366"/>
            <p14:sldId id="376"/>
            <p14:sldId id="377"/>
            <p14:sldId id="368"/>
            <p14:sldId id="342"/>
            <p14:sldId id="343"/>
            <p14:sldId id="373"/>
            <p14:sldId id="425"/>
            <p14:sldId id="369"/>
            <p14:sldId id="390"/>
            <p14:sldId id="395"/>
            <p14:sldId id="374"/>
            <p14:sldId id="389"/>
            <p14:sldId id="396"/>
            <p14:sldId id="419"/>
            <p14:sldId id="406"/>
            <p14:sldId id="350"/>
          </p14:sldIdLst>
        </p14:section>
      </p14:sectionLst>
    </p:ex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UDA SAID" initials="HS" lastIdx="8" clrIdx="0"/>
  <p:cmAuthor id="2" name="Christine BOURDIN" initials="CB" lastIdx="33" clrIdx="1"/>
  <p:cmAuthor id="3" name="Utilisateur invité" initials="Ui" lastIdx="18" clrIdx="2"/>
  <p:cmAuthor id="4" name="Rachel BOURDON" initials="RB" lastIdx="10" clrIdx="3"/>
  <p:cmAuthor id="5" name="Bertrand RIFFIOD" initials="BR" lastIdx="20" clrIdx="4"/>
  <p:cmAuthor id="6" name="ELLEN THOMPSON" initials="ET" lastIdx="33"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1"/>
    <a:srgbClr val="A558A0"/>
    <a:srgbClr val="CE70CC"/>
    <a:srgbClr val="417DC4"/>
    <a:srgbClr val="34CB6A"/>
    <a:srgbClr val="FFCA00"/>
    <a:srgbClr val="CE614A"/>
    <a:srgbClr val="ED7454"/>
    <a:srgbClr val="FF9575"/>
    <a:srgbClr val="EC130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71" autoAdjust="0"/>
    <p:restoredTop sz="94660"/>
  </p:normalViewPr>
  <p:slideViewPr>
    <p:cSldViewPr snapToGrid="0">
      <p:cViewPr varScale="1">
        <p:scale>
          <a:sx n="124" d="100"/>
          <a:sy n="124" d="100"/>
        </p:scale>
        <p:origin x="204" y="60"/>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D897012-7FF6-704A-9088-93ACEFB22089}"/>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9BBEEC68-1116-A24A-AD79-7B70DE510B6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F0C479D-4687-E740-9789-857CF0267E23}" type="datetimeFigureOut">
              <a:rPr lang="fr-FR" smtClean="0"/>
              <a:t>30/01/2023</a:t>
            </a:fld>
            <a:endParaRPr lang="fr-FR"/>
          </a:p>
        </p:txBody>
      </p:sp>
      <p:sp>
        <p:nvSpPr>
          <p:cNvPr id="4" name="Espace réservé du pied de page 3">
            <a:extLst>
              <a:ext uri="{FF2B5EF4-FFF2-40B4-BE49-F238E27FC236}">
                <a16:creationId xmlns:a16="http://schemas.microsoft.com/office/drawing/2014/main" id="{AA513078-4837-CD44-8134-B2F5EC620144}"/>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3167E4C-36F1-A146-B373-CD678EBB6C68}"/>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BC0D87D-3887-3549-A415-10DFF9EDA4CC}" type="slidenum">
              <a:rPr lang="fr-FR" smtClean="0"/>
              <a:t>‹N°›</a:t>
            </a:fld>
            <a:endParaRPr lang="fr-FR"/>
          </a:p>
        </p:txBody>
      </p:sp>
    </p:spTree>
    <p:extLst>
      <p:ext uri="{BB962C8B-B14F-4D97-AF65-F5344CB8AC3E}">
        <p14:creationId xmlns:p14="http://schemas.microsoft.com/office/powerpoint/2010/main" val="1409136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Arial" pitchFamily="34" charset="0"/>
              </a:defRPr>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30/01/2023</a:t>
            </a:fld>
            <a:endParaRPr lang="fr-FR"/>
          </a:p>
        </p:txBody>
      </p:sp>
      <p:sp>
        <p:nvSpPr>
          <p:cNvPr id="4" name="Espace réservé de l'image des diapositives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Arial" pitchFamily="34" charset="0"/>
              </a:defRPr>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3</a:t>
            </a:fld>
            <a:endParaRPr lang="fr-FR"/>
          </a:p>
        </p:txBody>
      </p:sp>
    </p:spTree>
    <p:extLst>
      <p:ext uri="{BB962C8B-B14F-4D97-AF65-F5344CB8AC3E}">
        <p14:creationId xmlns:p14="http://schemas.microsoft.com/office/powerpoint/2010/main" val="2060210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7</a:t>
            </a:fld>
            <a:endParaRPr lang="fr-FR"/>
          </a:p>
        </p:txBody>
      </p:sp>
    </p:spTree>
    <p:extLst>
      <p:ext uri="{BB962C8B-B14F-4D97-AF65-F5344CB8AC3E}">
        <p14:creationId xmlns:p14="http://schemas.microsoft.com/office/powerpoint/2010/main" val="3034767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12</a:t>
            </a:fld>
            <a:endParaRPr lang="fr-FR"/>
          </a:p>
        </p:txBody>
      </p:sp>
    </p:spTree>
    <p:extLst>
      <p:ext uri="{BB962C8B-B14F-4D97-AF65-F5344CB8AC3E}">
        <p14:creationId xmlns:p14="http://schemas.microsoft.com/office/powerpoint/2010/main" val="4152821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18</a:t>
            </a:fld>
            <a:endParaRPr lang="fr-FR"/>
          </a:p>
        </p:txBody>
      </p:sp>
    </p:spTree>
    <p:extLst>
      <p:ext uri="{BB962C8B-B14F-4D97-AF65-F5344CB8AC3E}">
        <p14:creationId xmlns:p14="http://schemas.microsoft.com/office/powerpoint/2010/main" val="3216103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0488" y="744538"/>
            <a:ext cx="6616700" cy="3722687"/>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19</a:t>
            </a:fld>
            <a:endParaRPr lang="fr-FR"/>
          </a:p>
        </p:txBody>
      </p:sp>
    </p:spTree>
    <p:extLst>
      <p:ext uri="{BB962C8B-B14F-4D97-AF65-F5344CB8AC3E}">
        <p14:creationId xmlns:p14="http://schemas.microsoft.com/office/powerpoint/2010/main" val="4273021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22</a:t>
            </a:fld>
            <a:endParaRPr lang="fr-FR"/>
          </a:p>
        </p:txBody>
      </p:sp>
    </p:spTree>
    <p:extLst>
      <p:ext uri="{BB962C8B-B14F-4D97-AF65-F5344CB8AC3E}">
        <p14:creationId xmlns:p14="http://schemas.microsoft.com/office/powerpoint/2010/main" val="2833220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A0D324E6-168B-49CF-88F7-1B95819E3F9B}" type="datetime1">
              <a:rPr lang="fr-FR" smtClean="0"/>
              <a:t>30/01/2023</a:t>
            </a:fld>
            <a:endParaRPr lang="fr-FR"/>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endParaRPr lang="fr-F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sp>
        <p:nvSpPr>
          <p:cNvPr id="2" name="Espace réservé de la date 1"/>
          <p:cNvSpPr>
            <a:spLocks noGrp="1"/>
          </p:cNvSpPr>
          <p:nvPr>
            <p:ph type="dt" sz="half" idx="10"/>
          </p:nvPr>
        </p:nvSpPr>
        <p:spPr bwMode="gray">
          <a:xfrm>
            <a:off x="6426336" y="4783500"/>
            <a:ext cx="1170000" cy="360000"/>
          </a:xfrm>
          <a:prstGeom prst="rect">
            <a:avLst/>
          </a:prstGeom>
        </p:spPr>
        <p:txBody>
          <a:bodyPr/>
          <a:lstStyle/>
          <a:p>
            <a:pPr algn="r"/>
            <a:fld id="{99BD388D-CA1A-43B3-B616-228F45499086}" type="datetime1">
              <a:rPr lang="fr-FR" cap="all" smtClean="0"/>
              <a:t>30/01/2023</a:t>
            </a:fld>
            <a:endParaRPr lang="fr-FR" cap="all"/>
          </a:p>
        </p:txBody>
      </p:sp>
      <p:sp>
        <p:nvSpPr>
          <p:cNvPr id="8" name="Espace réservé du numéro de diapositive 7"/>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0" name="Espace réservé du texte 10"/>
          <p:cNvSpPr>
            <a:spLocks noGrp="1"/>
          </p:cNvSpPr>
          <p:nvPr>
            <p:ph type="body" sz="quarter" idx="13" hasCustomPrompt="1"/>
          </p:nvPr>
        </p:nvSpPr>
        <p:spPr bwMode="gray">
          <a:xfrm>
            <a:off x="467544" y="2346046"/>
            <a:ext cx="8208912" cy="2077200"/>
          </a:xfrm>
        </p:spPr>
        <p:txBody>
          <a:bodyPr/>
          <a:lstStyle>
            <a:lvl1pPr marL="0" indent="0" algn="l" defTabSz="914400" rtl="0" eaLnBrk="1" latinLnBrk="0" hangingPunct="1">
              <a:lnSpc>
                <a:spcPct val="90000"/>
              </a:lnSpc>
              <a:spcAft>
                <a:spcPts val="0"/>
              </a:spcAft>
              <a:buFont typeface="Arial" pitchFamily="34" charset="0"/>
              <a:buNone/>
              <a:defRPr lang="fr-FR" sz="3200" b="1" kern="1200" cap="none" baseline="0" dirty="0">
                <a:solidFill>
                  <a:schemeClr val="tx2">
                    <a:lumMod val="75000"/>
                  </a:schemeClr>
                </a:solidFill>
                <a:latin typeface="+mn-lt"/>
                <a:ea typeface="+mn-ea"/>
                <a:cs typeface="+mn-cs"/>
              </a:defRPr>
            </a:lvl1pPr>
            <a:lvl2pPr marL="0" indent="0" algn="l" defTabSz="914400" rtl="0" eaLnBrk="1" latinLnBrk="0" hangingPunct="1">
              <a:spcBef>
                <a:spcPts val="500"/>
              </a:spcBef>
              <a:spcAft>
                <a:spcPts val="0"/>
              </a:spcAft>
              <a:buFont typeface="Arial" pitchFamily="34" charset="0"/>
              <a:buNone/>
              <a:defRPr lang="fr-FR" sz="1800" b="0" kern="1200" cap="none" baseline="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FB55AB75-56F3-004E-8A4E-57EB4CAB795F}"/>
              </a:ext>
            </a:extLst>
          </p:cNvPr>
          <p:cNvSpPr>
            <a:spLocks noGrp="1"/>
          </p:cNvSpPr>
          <p:nvPr>
            <p:ph type="dt" sz="half" idx="10"/>
          </p:nvPr>
        </p:nvSpPr>
        <p:spPr bwMode="gray">
          <a:xfrm>
            <a:off x="6426336" y="4783500"/>
            <a:ext cx="1170000" cy="360000"/>
          </a:xfrm>
          <a:prstGeom prst="rect">
            <a:avLst/>
          </a:prstGeom>
        </p:spPr>
        <p:txBody>
          <a:bodyPr/>
          <a:lstStyle/>
          <a:p>
            <a:pPr algn="r"/>
            <a:fld id="{1AC6AEF6-2A43-4047-9D71-A77265B28DC8}" type="datetime1">
              <a:rPr lang="fr-FR" cap="all" smtClean="0"/>
              <a:t>30/01/2023</a:t>
            </a:fld>
            <a:endParaRPr lang="fr-FR" cap="all"/>
          </a:p>
        </p:txBody>
      </p:sp>
      <p:sp>
        <p:nvSpPr>
          <p:cNvPr id="12" name="Espace réservé du numéro de diapositive 7">
            <a:extLst>
              <a:ext uri="{FF2B5EF4-FFF2-40B4-BE49-F238E27FC236}">
                <a16:creationId xmlns:a16="http://schemas.microsoft.com/office/drawing/2014/main" id="{4527032A-C74F-2941-8AD5-E7F64BD5B044}"/>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3" name="Titre 1"/>
          <p:cNvSpPr>
            <a:spLocks noGrp="1"/>
          </p:cNvSpPr>
          <p:nvPr>
            <p:ph type="title" hasCustomPrompt="1"/>
          </p:nvPr>
        </p:nvSpPr>
        <p:spPr bwMode="gray">
          <a:xfrm>
            <a:off x="467543" y="900000"/>
            <a:ext cx="8208913" cy="720000"/>
          </a:xfrm>
        </p:spPr>
        <p:txBody>
          <a:bodyPr/>
          <a:lstStyle>
            <a:lvl1pPr>
              <a:defRPr sz="2500">
                <a:solidFill>
                  <a:schemeClr val="tx2"/>
                </a:solidFill>
              </a:defRPr>
            </a:lvl1pPr>
          </a:lstStyle>
          <a:p>
            <a:r>
              <a:rPr lang="fr-FR" dirty="0"/>
              <a:t>Titre</a:t>
            </a:r>
          </a:p>
        </p:txBody>
      </p:sp>
      <p:sp>
        <p:nvSpPr>
          <p:cNvPr id="14" name="Espace réservé du texte 7"/>
          <p:cNvSpPr>
            <a:spLocks noGrp="1"/>
          </p:cNvSpPr>
          <p:nvPr>
            <p:ph type="body" sz="quarter" idx="13" hasCustomPrompt="1"/>
          </p:nvPr>
        </p:nvSpPr>
        <p:spPr bwMode="gray">
          <a:xfrm>
            <a:off x="467543" y="1891968"/>
            <a:ext cx="2520000" cy="2530800"/>
          </a:xfrm>
        </p:spPr>
        <p:txBody>
          <a:bodyPr/>
          <a:lstStyle>
            <a:lvl1pPr marL="144000" indent="-144000" algn="l" defTabSz="914400" rtl="0" eaLnBrk="1" latinLnBrk="0" hangingPunct="1">
              <a:lnSpc>
                <a:spcPct val="100000"/>
              </a:lnSpc>
              <a:spcBef>
                <a:spcPts val="400"/>
              </a:spcBef>
              <a:spcAft>
                <a:spcPts val="800"/>
              </a:spcAft>
              <a:buFont typeface="+mj-lt"/>
              <a:buAutoNum type="arabicPeriod"/>
              <a:defRPr lang="fr-FR" sz="1050" b="1" kern="1200" dirty="0">
                <a:solidFill>
                  <a:schemeClr val="tx2"/>
                </a:solidFill>
                <a:latin typeface="+mn-lt"/>
                <a:ea typeface="+mn-ea"/>
                <a:cs typeface="+mn-cs"/>
              </a:defRPr>
            </a:lvl1pPr>
            <a:lvl2pPr marL="324000" indent="-144000" algn="l" defTabSz="914400" rtl="0" eaLnBrk="1" latinLnBrk="0" hangingPunct="1">
              <a:lnSpc>
                <a:spcPct val="100000"/>
              </a:lnSpc>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lvl="1"/>
            <a:r>
              <a:rPr lang="fr-FR" dirty="0"/>
              <a:t>Deuxième niveau</a:t>
            </a:r>
          </a:p>
        </p:txBody>
      </p:sp>
      <p:sp>
        <p:nvSpPr>
          <p:cNvPr id="15" name="Espace réservé du texte 7"/>
          <p:cNvSpPr>
            <a:spLocks noGrp="1"/>
          </p:cNvSpPr>
          <p:nvPr>
            <p:ph type="body" sz="quarter" idx="14" hasCustomPrompt="1"/>
          </p:nvPr>
        </p:nvSpPr>
        <p:spPr bwMode="gray">
          <a:xfrm>
            <a:off x="3312000" y="1893600"/>
            <a:ext cx="2520000" cy="2530800"/>
          </a:xfrm>
        </p:spPr>
        <p:txBody>
          <a:bodyPr/>
          <a:lstStyle>
            <a:lvl1pPr marL="144000" indent="-144000" algn="l" defTabSz="914400" rtl="0" eaLnBrk="1" latinLnBrk="0" hangingPunct="1">
              <a:lnSpc>
                <a:spcPct val="100000"/>
              </a:lnSpc>
              <a:spcBef>
                <a:spcPts val="400"/>
              </a:spcBef>
              <a:spcAft>
                <a:spcPts val="800"/>
              </a:spcAft>
              <a:buFont typeface="+mj-lt"/>
              <a:buAutoNum type="arabicPeriod"/>
              <a:defRPr lang="fr-FR" sz="1050" b="1" kern="1200" dirty="0">
                <a:solidFill>
                  <a:schemeClr val="tx2"/>
                </a:solidFill>
                <a:latin typeface="+mn-lt"/>
                <a:ea typeface="+mn-ea"/>
                <a:cs typeface="+mn-cs"/>
              </a:defRPr>
            </a:lvl1pPr>
            <a:lvl2pPr marL="324000" indent="-144000" algn="l" defTabSz="914400" rtl="0" eaLnBrk="1" latinLnBrk="0" hangingPunct="1">
              <a:lnSpc>
                <a:spcPct val="100000"/>
              </a:lnSpc>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marL="324000" lvl="1" indent="-144000" algn="l" defTabSz="914400" rtl="0" eaLnBrk="1" latinLnBrk="0" hangingPunct="1">
              <a:lnSpc>
                <a:spcPct val="100000"/>
              </a:lnSpc>
              <a:spcBef>
                <a:spcPts val="600"/>
              </a:spcBef>
              <a:spcAft>
                <a:spcPts val="800"/>
              </a:spcAft>
              <a:buFont typeface="+mj-lt"/>
              <a:buAutoNum type="alphaLcPeriod"/>
            </a:pPr>
            <a:r>
              <a:rPr lang="fr-FR" dirty="0"/>
              <a:t>Deuxième niveau</a:t>
            </a:r>
          </a:p>
        </p:txBody>
      </p:sp>
      <p:sp>
        <p:nvSpPr>
          <p:cNvPr id="16" name="Espace réservé du texte 7"/>
          <p:cNvSpPr>
            <a:spLocks noGrp="1"/>
          </p:cNvSpPr>
          <p:nvPr>
            <p:ph type="body" sz="quarter" idx="15" hasCustomPrompt="1"/>
          </p:nvPr>
        </p:nvSpPr>
        <p:spPr bwMode="gray">
          <a:xfrm>
            <a:off x="6156456" y="1893600"/>
            <a:ext cx="2520000" cy="2530800"/>
          </a:xfrm>
        </p:spPr>
        <p:txBody>
          <a:bodyPr/>
          <a:lstStyle>
            <a:lvl1pPr marL="144000" indent="-144000">
              <a:spcBef>
                <a:spcPts val="400"/>
              </a:spcBef>
              <a:spcAft>
                <a:spcPts val="800"/>
              </a:spcAft>
              <a:buFont typeface="+mj-lt"/>
              <a:buAutoNum type="arabicPeriod"/>
              <a:defRPr b="1">
                <a:solidFill>
                  <a:schemeClr val="tx2"/>
                </a:solidFill>
              </a:defRPr>
            </a:lvl1pPr>
            <a:lvl2pPr marL="324000" indent="-144000">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marL="324000" lvl="1" indent="-144000" algn="l" defTabSz="914400" rtl="0" eaLnBrk="1" latinLnBrk="0" hangingPunct="1">
              <a:lnSpc>
                <a:spcPct val="100000"/>
              </a:lnSpc>
              <a:spcBef>
                <a:spcPts val="600"/>
              </a:spcBef>
              <a:spcAft>
                <a:spcPts val="800"/>
              </a:spcAft>
              <a:buFont typeface="+mj-lt"/>
              <a:buAutoNum type="alphaLcPeriod"/>
            </a:pPr>
            <a:r>
              <a:rPr lang="fr-FR" dirty="0"/>
              <a:t>Deuxième niveau</a:t>
            </a: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323528" y="915566"/>
            <a:ext cx="8442808" cy="3672408"/>
          </a:xfrm>
          <a:prstGeom prst="rect">
            <a:avLst/>
          </a:prstGeom>
          <a:solidFill>
            <a:schemeClr val="bg1">
              <a:lumMod val="85000"/>
            </a:schemeClr>
          </a:solidFill>
        </p:spPr>
        <p:txBody>
          <a:bodyPr tIns="1080000" anchor="ctr" anchorCtr="0"/>
          <a:lstStyle>
            <a:lvl1pPr algn="ctr">
              <a:defRPr cap="all" baseline="0"/>
            </a:lvl1pPr>
          </a:lstStyle>
          <a:p>
            <a:r>
              <a:rPr lang="fr-FR"/>
              <a:t>Sélectionner l’icône pour insérer une image, </a:t>
            </a:r>
            <a:br>
              <a:rPr lang="fr-FR"/>
            </a:br>
            <a:r>
              <a:rPr lang="fr-FR"/>
              <a:t>puis disposer l’image en arrière plan </a:t>
            </a:r>
            <a:br>
              <a:rPr lang="fr-FR"/>
            </a:br>
            <a:r>
              <a:rPr lang="fr-FR"/>
              <a:t>(Sélectionner l’image avec le bouton droit de la souris / </a:t>
            </a:r>
            <a:br>
              <a:rPr lang="fr-FR"/>
            </a:br>
            <a:r>
              <a:rPr lang="fr-FR"/>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2"/>
                </a:solidFill>
              </a:defRPr>
            </a:lvl1pPr>
          </a:lstStyle>
          <a:p>
            <a:r>
              <a:rPr lang="fr-FR" dirty="0"/>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26336" y="4783500"/>
            <a:ext cx="1170000" cy="360000"/>
          </a:xfrm>
          <a:prstGeom prst="rect">
            <a:avLst/>
          </a:prstGeom>
        </p:spPr>
        <p:txBody>
          <a:bodyPr/>
          <a:lstStyle/>
          <a:p>
            <a:pPr algn="r"/>
            <a:fld id="{B53243DC-22D4-4063-968D-3E7B7EEAF735}" type="datetime1">
              <a:rPr lang="fr-FR" cap="all" smtClean="0"/>
              <a:t>30/01/2023</a:t>
            </a:fld>
            <a:endParaRPr lang="fr-FR" cap="all"/>
          </a:p>
        </p:txBody>
      </p:sp>
      <p:sp>
        <p:nvSpPr>
          <p:cNvPr id="9" name="Espace réservé du numéro de diapositive 7">
            <a:extLst>
              <a:ext uri="{FF2B5EF4-FFF2-40B4-BE49-F238E27FC236}">
                <a16:creationId xmlns:a16="http://schemas.microsoft.com/office/drawing/2014/main" id="{98F10018-47D8-6540-8D30-5845FE9749F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EFA0773D-3F28-40F9-B9EA-54498D76AC91}" type="datetime1">
              <a:rPr lang="fr-FR" cap="all" smtClean="0"/>
              <a:t>30/01/2023</a:t>
            </a:fld>
            <a:endParaRPr lang="fr-FR" cap="all"/>
          </a:p>
        </p:txBody>
      </p:sp>
      <p:sp>
        <p:nvSpPr>
          <p:cNvPr id="15" name="Espace réservé du numéro de diapositive 7">
            <a:extLst>
              <a:ext uri="{FF2B5EF4-FFF2-40B4-BE49-F238E27FC236}">
                <a16:creationId xmlns:a16="http://schemas.microsoft.com/office/drawing/2014/main" id="{39B13F4C-6D78-BF47-94DF-EE782341725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9" name="Titre 1"/>
          <p:cNvSpPr>
            <a:spLocks noGrp="1"/>
          </p:cNvSpPr>
          <p:nvPr>
            <p:ph type="title" hasCustomPrompt="1"/>
          </p:nvPr>
        </p:nvSpPr>
        <p:spPr bwMode="gray">
          <a:xfrm>
            <a:off x="467543" y="900000"/>
            <a:ext cx="8208913" cy="720000"/>
          </a:xfrm>
        </p:spPr>
        <p:txBody>
          <a:bodyPr/>
          <a:lstStyle>
            <a:lvl1pPr>
              <a:defRPr>
                <a:solidFill>
                  <a:schemeClr val="tx2"/>
                </a:solidFill>
              </a:defRPr>
            </a:lvl1pPr>
          </a:lstStyle>
          <a:p>
            <a:r>
              <a:rPr lang="fr-FR" dirty="0"/>
              <a:t>Titre</a:t>
            </a:r>
          </a:p>
        </p:txBody>
      </p:sp>
      <p:sp>
        <p:nvSpPr>
          <p:cNvPr id="16" name="Espace réservé du texte 9"/>
          <p:cNvSpPr>
            <a:spLocks noGrp="1"/>
          </p:cNvSpPr>
          <p:nvPr>
            <p:ph type="body" sz="quarter" idx="13" hasCustomPrompt="1"/>
          </p:nvPr>
        </p:nvSpPr>
        <p:spPr bwMode="gray">
          <a:xfrm>
            <a:off x="3312000" y="180000"/>
            <a:ext cx="5364456" cy="360000"/>
          </a:xfrm>
        </p:spPr>
        <p:txBody>
          <a:bodyPr/>
          <a:lstStyle>
            <a:lvl1pPr marL="108000" indent="-108000" algn="r" defTabSz="914400" rtl="0" eaLnBrk="1" latinLnBrk="0" hangingPunct="1">
              <a:lnSpc>
                <a:spcPct val="100000"/>
              </a:lnSpc>
              <a:spcBef>
                <a:spcPts val="0"/>
              </a:spcBef>
              <a:spcAft>
                <a:spcPts val="0"/>
              </a:spcAft>
              <a:buFont typeface="+mj-lt"/>
              <a:buAutoNum type="arabicPeriod"/>
              <a:defRPr lang="fr-FR" sz="750" b="1" kern="1200" dirty="0">
                <a:solidFill>
                  <a:schemeClr val="tx2">
                    <a:lumMod val="75000"/>
                  </a:schemeClr>
                </a:solidFill>
                <a:latin typeface="+mn-lt"/>
                <a:ea typeface="+mn-ea"/>
                <a:cs typeface="+mn-cs"/>
              </a:defRPr>
            </a:lvl1pPr>
            <a:lvl2pPr marL="108000" indent="-108000" algn="r" defTabSz="914400" rtl="0" eaLnBrk="1" latinLnBrk="0" hangingPunct="1">
              <a:lnSpc>
                <a:spcPct val="100000"/>
              </a:lnSpc>
              <a:spcBef>
                <a:spcPts val="0"/>
              </a:spcBef>
              <a:spcAft>
                <a:spcPts val="0"/>
              </a:spcAft>
              <a:buFont typeface="+mj-lt"/>
              <a:buAutoNum type="alphaLcPeriod"/>
              <a:defRPr lang="fr-FR" sz="750" b="1" kern="120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
        <p:nvSpPr>
          <p:cNvPr id="17" name="Espace réservé du texte 11"/>
          <p:cNvSpPr>
            <a:spLocks noGrp="1"/>
          </p:cNvSpPr>
          <p:nvPr>
            <p:ph type="body" sz="quarter" idx="14" hasCustomPrompt="1"/>
          </p:nvPr>
        </p:nvSpPr>
        <p:spPr bwMode="gray">
          <a:xfrm>
            <a:off x="467543"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8" name="Espace réservé du texte 11"/>
          <p:cNvSpPr>
            <a:spLocks noGrp="1"/>
          </p:cNvSpPr>
          <p:nvPr>
            <p:ph type="body" sz="quarter" idx="15" hasCustomPrompt="1"/>
          </p:nvPr>
        </p:nvSpPr>
        <p:spPr bwMode="gray">
          <a:xfrm>
            <a:off x="3312000"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9" name="Espace réservé du texte 11"/>
          <p:cNvSpPr>
            <a:spLocks noGrp="1"/>
          </p:cNvSpPr>
          <p:nvPr>
            <p:ph type="body" sz="quarter" idx="16" hasCustomPrompt="1"/>
          </p:nvPr>
        </p:nvSpPr>
        <p:spPr bwMode="gray">
          <a:xfrm>
            <a:off x="6156456"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404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5364400D-1A9E-42A8-8CBD-868B8972336F}" type="datetime1">
              <a:rPr lang="fr-FR" cap="all" smtClean="0"/>
              <a:t>30/01/2023</a:t>
            </a:fld>
            <a:endParaRPr lang="fr-FR" cap="all"/>
          </a:p>
        </p:txBody>
      </p:sp>
      <p:sp>
        <p:nvSpPr>
          <p:cNvPr id="10" name="Espace réservé du numéro de diapositive 7">
            <a:extLst>
              <a:ext uri="{FF2B5EF4-FFF2-40B4-BE49-F238E27FC236}">
                <a16:creationId xmlns:a16="http://schemas.microsoft.com/office/drawing/2014/main" id="{18BB1EA6-B51D-8C43-9842-1E89F403ABFA}"/>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7" name="Titre 3"/>
          <p:cNvSpPr>
            <a:spLocks noGrp="1"/>
          </p:cNvSpPr>
          <p:nvPr>
            <p:ph type="title" hasCustomPrompt="1"/>
          </p:nvPr>
        </p:nvSpPr>
        <p:spPr bwMode="gray">
          <a:xfrm>
            <a:off x="467543" y="900000"/>
            <a:ext cx="8208913" cy="720000"/>
          </a:xfrm>
        </p:spPr>
        <p:txBody>
          <a:bodyPr/>
          <a:lstStyle>
            <a:lvl1pPr>
              <a:defRPr>
                <a:solidFill>
                  <a:schemeClr val="tx2"/>
                </a:solidFill>
              </a:defRPr>
            </a:lvl1pPr>
          </a:lstStyle>
          <a:p>
            <a:r>
              <a:rPr lang="fr-FR" noProof="0" dirty="0"/>
              <a:t>Titre</a:t>
            </a:r>
            <a:endParaRPr lang="fr-FR" dirty="0"/>
          </a:p>
        </p:txBody>
      </p:sp>
      <p:sp>
        <p:nvSpPr>
          <p:cNvPr id="11" name="Espace réservé du contenu 8"/>
          <p:cNvSpPr>
            <a:spLocks noGrp="1"/>
          </p:cNvSpPr>
          <p:nvPr>
            <p:ph sz="quarter" idx="14" hasCustomPrompt="1"/>
          </p:nvPr>
        </p:nvSpPr>
        <p:spPr bwMode="gray">
          <a:xfrm>
            <a:off x="467543" y="1836000"/>
            <a:ext cx="8208914"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2" name="Espace réservé du texte 9"/>
          <p:cNvSpPr>
            <a:spLocks noGrp="1"/>
          </p:cNvSpPr>
          <p:nvPr>
            <p:ph type="body" sz="quarter" idx="13" hasCustomPrompt="1"/>
          </p:nvPr>
        </p:nvSpPr>
        <p:spPr bwMode="gray">
          <a:xfrm>
            <a:off x="3312000" y="180000"/>
            <a:ext cx="5364456" cy="360000"/>
          </a:xfrm>
        </p:spPr>
        <p:txBody>
          <a:bodyPr/>
          <a:lstStyle>
            <a:lvl1pPr marL="108000" indent="-108000" algn="r" defTabSz="914400" rtl="0" eaLnBrk="1" latinLnBrk="0" hangingPunct="1">
              <a:lnSpc>
                <a:spcPct val="100000"/>
              </a:lnSpc>
              <a:spcBef>
                <a:spcPts val="0"/>
              </a:spcBef>
              <a:spcAft>
                <a:spcPts val="0"/>
              </a:spcAft>
              <a:buFont typeface="+mj-lt"/>
              <a:buAutoNum type="arabicPeriod"/>
              <a:defRPr lang="fr-FR" sz="750" b="1" kern="1200" dirty="0">
                <a:solidFill>
                  <a:schemeClr val="tx2">
                    <a:lumMod val="75000"/>
                  </a:schemeClr>
                </a:solidFill>
                <a:latin typeface="+mn-lt"/>
                <a:ea typeface="+mn-ea"/>
                <a:cs typeface="+mn-cs"/>
              </a:defRPr>
            </a:lvl1pPr>
            <a:lvl2pPr marL="108000" indent="-108000" algn="r" defTabSz="914400" rtl="0" eaLnBrk="1" latinLnBrk="0" hangingPunct="1">
              <a:lnSpc>
                <a:spcPct val="100000"/>
              </a:lnSpc>
              <a:spcBef>
                <a:spcPts val="0"/>
              </a:spcBef>
              <a:spcAft>
                <a:spcPts val="0"/>
              </a:spcAft>
              <a:buFont typeface="+mj-lt"/>
              <a:buAutoNum type="alphaLcPeriod"/>
              <a:defRPr lang="fr-FR" sz="750" b="1" kern="120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Espace réservé de la date 1">
            <a:extLst>
              <a:ext uri="{FF2B5EF4-FFF2-40B4-BE49-F238E27FC236}">
                <a16:creationId xmlns:a16="http://schemas.microsoft.com/office/drawing/2014/main" id="{516EDC64-47E8-C044-91BA-F715A5EFFEFD}"/>
              </a:ext>
            </a:extLst>
          </p:cNvPr>
          <p:cNvSpPr>
            <a:spLocks noGrp="1"/>
          </p:cNvSpPr>
          <p:nvPr>
            <p:ph type="dt" sz="half" idx="2"/>
          </p:nvPr>
        </p:nvSpPr>
        <p:spPr bwMode="gray">
          <a:xfrm>
            <a:off x="6426336" y="4783500"/>
            <a:ext cx="1170000" cy="360000"/>
          </a:xfrm>
          <a:prstGeom prst="rect">
            <a:avLst/>
          </a:prstGeom>
        </p:spPr>
        <p:txBody>
          <a:bodyPr/>
          <a:lstStyle>
            <a:lvl1pPr>
              <a:defRPr sz="750">
                <a:solidFill>
                  <a:schemeClr val="tx2"/>
                </a:solidFill>
              </a:defRPr>
            </a:lvl1pPr>
          </a:lstStyle>
          <a:p>
            <a:pPr algn="r"/>
            <a:fld id="{B1AB8E14-653C-46DD-A140-9578717F7257}" type="datetime1">
              <a:rPr lang="fr-FR" cap="all" smtClean="0"/>
              <a:pPr algn="r"/>
              <a:t>30/01/2023</a:t>
            </a:fld>
            <a:endParaRPr lang="fr-FR" cap="all" dirty="0"/>
          </a:p>
        </p:txBody>
      </p:sp>
      <p:sp>
        <p:nvSpPr>
          <p:cNvPr id="16" name="Espace réservé du numéro de diapositive 7">
            <a:extLst>
              <a:ext uri="{FF2B5EF4-FFF2-40B4-BE49-F238E27FC236}">
                <a16:creationId xmlns:a16="http://schemas.microsoft.com/office/drawing/2014/main" id="{C6D56E85-7DD2-5140-A94B-D4C7F30901C6}"/>
              </a:ext>
            </a:extLst>
          </p:cNvPr>
          <p:cNvSpPr>
            <a:spLocks noGrp="1"/>
          </p:cNvSpPr>
          <p:nvPr>
            <p:ph type="sldNum" sz="quarter" idx="4"/>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0"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1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 id="2147483798" r:id="rId6"/>
  </p:sldLayoutIdLst>
  <p:hf hdr="0"/>
  <p:txStyles>
    <p:titleStyle>
      <a:lvl1pPr algn="l" defTabSz="914400" rtl="0" eaLnBrk="1" latinLnBrk="0" hangingPunct="1">
        <a:lnSpc>
          <a:spcPct val="90000"/>
        </a:lnSpc>
        <a:spcBef>
          <a:spcPct val="0"/>
        </a:spcBef>
        <a:buNone/>
        <a:defRPr sz="255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2"/>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2"/>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2"/>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2"/>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fld id="{5364400D-1A9E-42A8-8CBD-868B8972336F}" type="datetime1">
              <a:rPr lang="fr-FR" cap="all" smtClean="0"/>
              <a:t>30/01/2023</a:t>
            </a:fld>
            <a:endParaRPr lang="fr-FR" cap="all"/>
          </a:p>
        </p:txBody>
      </p:sp>
      <p:sp>
        <p:nvSpPr>
          <p:cNvPr id="3" name="Espace réservé du numéro de diapositive 2"/>
          <p:cNvSpPr>
            <a:spLocks noGrp="1"/>
          </p:cNvSpPr>
          <p:nvPr>
            <p:ph type="sldNum" sz="quarter" idx="12"/>
          </p:nvPr>
        </p:nvSpPr>
        <p:spPr/>
        <p:txBody>
          <a:bodyPr/>
          <a:lstStyle/>
          <a:p>
            <a:fld id="{733122C9-A0B9-462F-8757-0847AD287B63}" type="slidenum">
              <a:rPr lang="fr-FR" smtClean="0"/>
              <a:pPr/>
              <a:t>1</a:t>
            </a:fld>
            <a:endParaRPr lang="fr-FR"/>
          </a:p>
        </p:txBody>
      </p:sp>
      <p:sp>
        <p:nvSpPr>
          <p:cNvPr id="4" name="Titre 3"/>
          <p:cNvSpPr>
            <a:spLocks noGrp="1"/>
          </p:cNvSpPr>
          <p:nvPr>
            <p:ph type="title"/>
          </p:nvPr>
        </p:nvSpPr>
        <p:spPr/>
        <p:txBody>
          <a:bodyPr/>
          <a:lstStyle/>
          <a:p>
            <a:endParaRPr lang="fr-FR"/>
          </a:p>
        </p:txBody>
      </p:sp>
      <p:sp>
        <p:nvSpPr>
          <p:cNvPr id="5" name="Espace réservé du contenu 4"/>
          <p:cNvSpPr>
            <a:spLocks noGrp="1"/>
          </p:cNvSpPr>
          <p:nvPr>
            <p:ph sz="quarter" idx="14"/>
          </p:nvPr>
        </p:nvSpPr>
        <p:spPr/>
        <p:txBody>
          <a:bodyPr/>
          <a:lstStyle/>
          <a:p>
            <a:endParaRPr lang="fr-FR"/>
          </a:p>
        </p:txBody>
      </p:sp>
      <p:sp>
        <p:nvSpPr>
          <p:cNvPr id="6" name="Espace réservé du texte 5"/>
          <p:cNvSpPr>
            <a:spLocks noGrp="1"/>
          </p:cNvSpPr>
          <p:nvPr>
            <p:ph type="body" sz="quarter" idx="13"/>
          </p:nvPr>
        </p:nvSpPr>
        <p:spPr/>
        <p:txBody>
          <a:bodyPr/>
          <a:lstStyle/>
          <a:p>
            <a:endParaRPr lang="fr-FR"/>
          </a:p>
        </p:txBody>
      </p:sp>
      <p:pic>
        <p:nvPicPr>
          <p:cNvPr id="7" name="Image 6">
            <a:extLst>
              <a:ext uri="{FF2B5EF4-FFF2-40B4-BE49-F238E27FC236}">
                <a16:creationId xmlns:a16="http://schemas.microsoft.com/office/drawing/2014/main" id="{7C45BE52-1CBE-375B-DD87-98001E37368C}"/>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623980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733122C9-A0B9-462F-8757-0847AD287B63}" type="slidenum">
              <a:rPr lang="fr-FR" smtClean="0"/>
              <a:pPr/>
              <a:t>2</a:t>
            </a:fld>
            <a:endParaRPr lang="fr-FR"/>
          </a:p>
        </p:txBody>
      </p:sp>
      <p:sp>
        <p:nvSpPr>
          <p:cNvPr id="7" name="ZoneTexte 6"/>
          <p:cNvSpPr txBox="1"/>
          <p:nvPr/>
        </p:nvSpPr>
        <p:spPr>
          <a:xfrm>
            <a:off x="351848" y="3795886"/>
            <a:ext cx="8756656" cy="954107"/>
          </a:xfrm>
          <a:prstGeom prst="rect">
            <a:avLst/>
          </a:prstGeom>
          <a:noFill/>
        </p:spPr>
        <p:txBody>
          <a:bodyPr wrap="square" rtlCol="0">
            <a:spAutoFit/>
          </a:bodyPr>
          <a:lstStyle/>
          <a:p>
            <a:r>
              <a:rPr lang="fr-FR" sz="2800" b="1" dirty="0">
                <a:solidFill>
                  <a:schemeClr val="tx2"/>
                </a:solidFill>
              </a:rPr>
              <a:t>Etape 2 : s’inscrire, formuler ses vœux et finaliser son dossier </a:t>
            </a:r>
          </a:p>
        </p:txBody>
      </p:sp>
      <p:pic>
        <p:nvPicPr>
          <p:cNvPr id="3" name="Espace réservé pour une image  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577" b="8577"/>
          <a:stretch>
            <a:fillRect/>
          </a:stretch>
        </p:blipFill>
        <p:spPr>
          <a:xfrm>
            <a:off x="1273082" y="791225"/>
            <a:ext cx="6908254" cy="3004661"/>
          </a:xfrm>
        </p:spPr>
      </p:pic>
    </p:spTree>
    <p:extLst>
      <p:ext uri="{BB962C8B-B14F-4D97-AF65-F5344CB8AC3E}">
        <p14:creationId xmlns:p14="http://schemas.microsoft.com/office/powerpoint/2010/main" val="1048646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4294967295"/>
          </p:nvPr>
        </p:nvSpPr>
        <p:spPr>
          <a:xfrm>
            <a:off x="453024" y="802292"/>
            <a:ext cx="8437558" cy="589186"/>
          </a:xfrm>
        </p:spPr>
        <p:txBody>
          <a:bodyPr/>
          <a:lstStyle/>
          <a:p>
            <a:pPr marL="0" indent="0" algn="l">
              <a:spcAft>
                <a:spcPts val="1800"/>
              </a:spcAft>
              <a:buNone/>
            </a:pPr>
            <a:r>
              <a:rPr lang="fr-FR" sz="1600" b="1" dirty="0"/>
              <a:t>Pour chaque formation, une fiche de présentation organisée en 6 rubriques clés, pour être plus claire, plus riche, plus transparente</a:t>
            </a:r>
          </a:p>
        </p:txBody>
      </p:sp>
      <p:sp>
        <p:nvSpPr>
          <p:cNvPr id="4" name="Espace réservé du texte 3"/>
          <p:cNvSpPr>
            <a:spLocks noGrp="1"/>
          </p:cNvSpPr>
          <p:nvPr>
            <p:ph type="body" sz="quarter" idx="4294967295"/>
          </p:nvPr>
        </p:nvSpPr>
        <p:spPr>
          <a:xfrm>
            <a:off x="289281" y="1454046"/>
            <a:ext cx="8601301" cy="3432280"/>
          </a:xfrm>
        </p:spPr>
        <p:txBody>
          <a:bodyPr/>
          <a:lstStyle/>
          <a:p>
            <a:pPr marL="171450" lvl="0" indent="-171450">
              <a:spcAft>
                <a:spcPts val="1200"/>
              </a:spcAft>
              <a:buClr>
                <a:srgbClr val="ED7454"/>
              </a:buClr>
              <a:buFont typeface="Arial" panose="020B0604020202020204" pitchFamily="34" charset="0"/>
              <a:buChar char="•"/>
            </a:pPr>
            <a:r>
              <a:rPr lang="fr-FR" sz="1200" b="1" dirty="0">
                <a:solidFill>
                  <a:schemeClr val="bg1"/>
                </a:solidFill>
                <a:highlight>
                  <a:srgbClr val="0000FF"/>
                </a:highlight>
              </a:rPr>
              <a:t>Découvrir la formation et ses caractéristiques</a:t>
            </a:r>
            <a:r>
              <a:rPr lang="fr-FR" sz="1300" b="1" dirty="0"/>
              <a:t> </a:t>
            </a:r>
            <a:r>
              <a:rPr lang="fr-FR" sz="1300" dirty="0">
                <a:solidFill>
                  <a:schemeClr val="tx1"/>
                </a:solidFill>
              </a:rPr>
              <a:t>: le </a:t>
            </a:r>
            <a:r>
              <a:rPr lang="fr-FR" sz="1300" b="1" dirty="0">
                <a:solidFill>
                  <a:schemeClr val="tx1"/>
                </a:solidFill>
              </a:rPr>
              <a:t>statut de l’établissement</a:t>
            </a:r>
            <a:r>
              <a:rPr lang="fr-FR" sz="1300" dirty="0">
                <a:solidFill>
                  <a:schemeClr val="tx1"/>
                </a:solidFill>
              </a:rPr>
              <a:t>, les contenus et l’organisation des enseignements, les dispositifs pédagogiques, les </a:t>
            </a:r>
            <a:r>
              <a:rPr lang="fr-FR" sz="1300" b="1" dirty="0">
                <a:solidFill>
                  <a:schemeClr val="tx1"/>
                </a:solidFill>
              </a:rPr>
              <a:t>frais de scolarité</a:t>
            </a:r>
            <a:r>
              <a:rPr lang="fr-FR" sz="1300" dirty="0">
                <a:solidFill>
                  <a:schemeClr val="tx1"/>
                </a:solidFill>
              </a:rPr>
              <a:t>, les dates des journées portes ouvertes... </a:t>
            </a:r>
          </a:p>
          <a:p>
            <a:pPr marL="171450" lvl="0" indent="-171450">
              <a:spcAft>
                <a:spcPts val="1200"/>
              </a:spcAft>
              <a:buClr>
                <a:srgbClr val="ED7454"/>
              </a:buClr>
              <a:buFont typeface="Arial" panose="020B0604020202020204" pitchFamily="34" charset="0"/>
              <a:buChar char="•"/>
            </a:pPr>
            <a:r>
              <a:rPr lang="fr-FR" sz="1200" b="1" dirty="0">
                <a:solidFill>
                  <a:schemeClr val="bg1"/>
                </a:solidFill>
                <a:highlight>
                  <a:srgbClr val="0000FF"/>
                </a:highlight>
              </a:rPr>
              <a:t>Comprendre les critères d’analyse des candidatures</a:t>
            </a:r>
            <a:r>
              <a:rPr lang="fr-FR" sz="1300" dirty="0">
                <a:solidFill>
                  <a:schemeClr val="tx1"/>
                </a:solidFill>
              </a:rPr>
              <a:t> à travers la représentation visuelle des critères définis par les formations (résultats scolaires, compétences et savoir-faire, savoir-être, motivation et cohérence du projet, engagements….) avec leur degré d’importance, ainsi que des conseils pour formuler sa candidature </a:t>
            </a:r>
          </a:p>
          <a:p>
            <a:pPr marL="171450" lvl="0" indent="-171450">
              <a:spcAft>
                <a:spcPts val="1200"/>
              </a:spcAft>
              <a:buClr>
                <a:srgbClr val="ED7454"/>
              </a:buClr>
              <a:buFont typeface="Arial" panose="020B0604020202020204" pitchFamily="34" charset="0"/>
              <a:buChar char="•"/>
            </a:pPr>
            <a:r>
              <a:rPr lang="fr-FR" sz="1200" b="1" dirty="0">
                <a:solidFill>
                  <a:schemeClr val="bg1"/>
                </a:solidFill>
                <a:highlight>
                  <a:srgbClr val="0000FF"/>
                </a:highlight>
              </a:rPr>
              <a:t>Consulter les modalités de candidature</a:t>
            </a:r>
            <a:r>
              <a:rPr lang="fr-FR" sz="1300" dirty="0">
                <a:solidFill>
                  <a:schemeClr val="tx1"/>
                </a:solidFill>
              </a:rPr>
              <a:t> en particulier les conditions pour candidater, les modalités et calendrier des épreuves écrites/orales prévues par certaines formations sélectives et les éventuels frais associés</a:t>
            </a:r>
          </a:p>
          <a:p>
            <a:pPr marL="171450" indent="-171450">
              <a:spcAft>
                <a:spcPts val="1200"/>
              </a:spcAft>
              <a:buClr>
                <a:srgbClr val="ED7454"/>
              </a:buClr>
              <a:buFont typeface="Arial" panose="020B0604020202020204" pitchFamily="34" charset="0"/>
              <a:buChar char="•"/>
            </a:pPr>
            <a:r>
              <a:rPr lang="fr-FR" sz="1200" b="1" dirty="0">
                <a:solidFill>
                  <a:schemeClr val="bg1"/>
                </a:solidFill>
                <a:highlight>
                  <a:srgbClr val="0000FF"/>
                </a:highlight>
              </a:rPr>
              <a:t>Accéder aux chiffres clés de la formation </a:t>
            </a:r>
            <a:r>
              <a:rPr lang="fr-FR" sz="1300" b="1" dirty="0"/>
              <a:t> :</a:t>
            </a:r>
            <a:r>
              <a:rPr lang="fr-FR" sz="1300" b="1" dirty="0">
                <a:solidFill>
                  <a:schemeClr val="tx1"/>
                </a:solidFill>
              </a:rPr>
              <a:t>  </a:t>
            </a:r>
            <a:r>
              <a:rPr lang="fr-FR" sz="1300" dirty="0">
                <a:solidFill>
                  <a:schemeClr val="tx1"/>
                </a:solidFill>
              </a:rPr>
              <a:t>ils déclinent les résultats de l’admission en 2022 pour vous permettre de mieux anticiper la procédure et les résultats de la phase d’admission. Des indicateurs sont calculés en termes de réussite voire d’insertion professionnelle (pour la majorité des BTS et mentions complémentaires)</a:t>
            </a:r>
            <a:endParaRPr lang="fr-FR" sz="1300" dirty="0">
              <a:solidFill>
                <a:schemeClr val="tx1"/>
              </a:solidFill>
              <a:cs typeface="Arial"/>
            </a:endParaRPr>
          </a:p>
          <a:p>
            <a:pPr marL="171450" indent="-171450">
              <a:spcAft>
                <a:spcPts val="1200"/>
              </a:spcAft>
              <a:buClr>
                <a:srgbClr val="ED7454"/>
              </a:buClr>
              <a:buFont typeface="Arial" panose="020B0604020202020204" pitchFamily="34" charset="0"/>
              <a:buChar char="•"/>
            </a:pPr>
            <a:r>
              <a:rPr lang="fr-FR" sz="1200" b="1" dirty="0">
                <a:solidFill>
                  <a:schemeClr val="bg1"/>
                </a:solidFill>
                <a:highlight>
                  <a:srgbClr val="0000FF"/>
                </a:highlight>
              </a:rPr>
              <a:t>Connaitre les débouchés professionnels </a:t>
            </a:r>
            <a:r>
              <a:rPr lang="fr-FR" sz="1300" b="1" dirty="0"/>
              <a:t> </a:t>
            </a:r>
            <a:r>
              <a:rPr lang="fr-FR" sz="1300" dirty="0">
                <a:solidFill>
                  <a:schemeClr val="tx1"/>
                </a:solidFill>
              </a:rPr>
              <a:t>: possibilités de poursuite d’études </a:t>
            </a:r>
            <a:endParaRPr lang="fr-FR" sz="1300" dirty="0">
              <a:solidFill>
                <a:schemeClr val="tx1"/>
              </a:solidFill>
              <a:cs typeface="Arial"/>
            </a:endParaRPr>
          </a:p>
          <a:p>
            <a:pPr marL="171450" indent="-171450">
              <a:buClr>
                <a:srgbClr val="ED7454"/>
              </a:buClr>
              <a:buFont typeface="Arial" panose="020B0604020202020204" pitchFamily="34" charset="0"/>
              <a:buChar char="•"/>
            </a:pPr>
            <a:r>
              <a:rPr lang="fr-FR" sz="1200" b="1" dirty="0">
                <a:solidFill>
                  <a:schemeClr val="bg1"/>
                </a:solidFill>
                <a:highlight>
                  <a:srgbClr val="0000FF"/>
                </a:highlight>
              </a:rPr>
              <a:t>Contacter et échanger avec l’établissement </a:t>
            </a:r>
            <a:r>
              <a:rPr lang="fr-FR" sz="1300" dirty="0">
                <a:solidFill>
                  <a:schemeClr val="tx1"/>
                </a:solidFill>
              </a:rPr>
              <a:t> : contacts des référents de la formation, en particulier le référent handicap </a:t>
            </a:r>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3</a:t>
            </a:fld>
            <a:endParaRPr lang="fr-FR"/>
          </a:p>
        </p:txBody>
      </p:sp>
    </p:spTree>
    <p:extLst>
      <p:ext uri="{BB962C8B-B14F-4D97-AF65-F5344CB8AC3E}">
        <p14:creationId xmlns:p14="http://schemas.microsoft.com/office/powerpoint/2010/main" val="2204785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843558"/>
            <a:ext cx="8424000" cy="720000"/>
          </a:xfrm>
        </p:spPr>
        <p:txBody>
          <a:bodyPr/>
          <a:lstStyle/>
          <a:p>
            <a:r>
              <a:rPr lang="fr-FR" sz="2400" dirty="0"/>
              <a:t>Les modalités d’examen affichés pour chaque formation</a:t>
            </a:r>
          </a:p>
        </p:txBody>
      </p:sp>
      <p:sp>
        <p:nvSpPr>
          <p:cNvPr id="3" name="Espace réservé du contenu 2"/>
          <p:cNvSpPr>
            <a:spLocks noGrp="1"/>
          </p:cNvSpPr>
          <p:nvPr>
            <p:ph sz="quarter" idx="4294967295"/>
          </p:nvPr>
        </p:nvSpPr>
        <p:spPr>
          <a:xfrm>
            <a:off x="359999" y="1275606"/>
            <a:ext cx="8424000" cy="3240360"/>
          </a:xfrm>
        </p:spPr>
        <p:txBody>
          <a:bodyPr/>
          <a:lstStyle/>
          <a:p>
            <a:endParaRPr lang="fr-FR" sz="500" b="1" dirty="0"/>
          </a:p>
          <a:p>
            <a:r>
              <a:rPr lang="fr-FR" sz="1600" b="1" dirty="0">
                <a:solidFill>
                  <a:schemeClr val="bg1"/>
                </a:solidFill>
                <a:highlight>
                  <a:srgbClr val="0000FF"/>
                </a:highlight>
              </a:rPr>
              <a:t>Dans les formations sélectives (classes prépa, BUT, BTS, écoles, IFSI…)</a:t>
            </a:r>
          </a:p>
          <a:p>
            <a:r>
              <a:rPr lang="fr-FR" sz="1500" dirty="0">
                <a:solidFill>
                  <a:schemeClr val="tx1"/>
                </a:solidFill>
              </a:rPr>
              <a:t>L’admission se fait sur dossier et, dans certains cas, en ayant recours, en plus ou en lieu et place du dossier, à des épreuves écrites et/ou orales dont le calendrier et les modalités sont affichés aux candidats (rubrique « consulter les modalités de candidature ») </a:t>
            </a:r>
          </a:p>
          <a:p>
            <a:endParaRPr lang="fr-FR" sz="500" dirty="0"/>
          </a:p>
          <a:p>
            <a:r>
              <a:rPr lang="fr-FR" sz="1600" b="1" dirty="0">
                <a:solidFill>
                  <a:schemeClr val="bg1"/>
                </a:solidFill>
                <a:highlight>
                  <a:srgbClr val="0000FF"/>
                </a:highlight>
              </a:rPr>
              <a:t>Dans les formations non sélectives (licences, PPPE et PASS)</a:t>
            </a:r>
          </a:p>
          <a:p>
            <a:pPr algn="just"/>
            <a:r>
              <a:rPr lang="fr-FR" sz="1500" dirty="0">
                <a:solidFill>
                  <a:schemeClr val="tx1"/>
                </a:solidFill>
              </a:rPr>
              <a:t>Un lycéen peut </a:t>
            </a:r>
            <a:r>
              <a:rPr lang="fr-FR" sz="1500" b="1" dirty="0">
                <a:solidFill>
                  <a:schemeClr val="tx1"/>
                </a:solidFill>
              </a:rPr>
              <a:t>accéder à la licence de son choix à l’université, dans la limite des capacités d’accueil : </a:t>
            </a:r>
            <a:r>
              <a:rPr lang="fr-FR" sz="1500" dirty="0">
                <a:solidFill>
                  <a:schemeClr val="tx1"/>
                </a:solidFill>
              </a:rPr>
              <a:t>si le nombre de vœux reçus est supérieur au nombre de places disponibles, la commission d’examen des vœux étudie les dossiers et vérifie leur adéquation avec la formation demandée afin de les classer </a:t>
            </a:r>
          </a:p>
          <a:p>
            <a:r>
              <a:rPr lang="fr-FR" sz="1500" dirty="0">
                <a:solidFill>
                  <a:schemeClr val="tx1"/>
                </a:solidFill>
              </a:rPr>
              <a:t>L’université peut conditionner l'admission (réponse « oui-si ») d’un candidat au suivi d’un dispositif de réussite (remise à niveau, tutorat…) afin de l’aider et de favoriser sa réussite </a:t>
            </a: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a:t>
            </a:fld>
            <a:endParaRPr lang="fr-FR"/>
          </a:p>
        </p:txBody>
      </p:sp>
      <p:sp>
        <p:nvSpPr>
          <p:cNvPr id="7" name="Rectangle à coins arrondis 6"/>
          <p:cNvSpPr/>
          <p:nvPr/>
        </p:nvSpPr>
        <p:spPr>
          <a:xfrm>
            <a:off x="5746683" y="87534"/>
            <a:ext cx="3105770"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Comment les formations examinent les candidatures ?</a:t>
            </a:r>
          </a:p>
        </p:txBody>
      </p:sp>
    </p:spTree>
    <p:extLst>
      <p:ext uri="{BB962C8B-B14F-4D97-AF65-F5344CB8AC3E}">
        <p14:creationId xmlns:p14="http://schemas.microsoft.com/office/powerpoint/2010/main" val="3736130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3EA4F1D0-C459-40F7-A30E-A27AAD6826B6}" type="datetime1">
              <a:rPr lang="fr-FR" cap="all" smtClean="0"/>
              <a:t>30/01/2023</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5</a:t>
            </a:fld>
            <a:endParaRPr lang="fr-FR" dirty="0"/>
          </a:p>
        </p:txBody>
      </p:sp>
      <p:pic>
        <p:nvPicPr>
          <p:cNvPr id="3" name="Image 2">
            <a:extLst>
              <a:ext uri="{FF2B5EF4-FFF2-40B4-BE49-F238E27FC236}">
                <a16:creationId xmlns:a16="http://schemas.microsoft.com/office/drawing/2014/main" id="{910485D5-3745-03BD-CB70-3EF4C34269C3}"/>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2288579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3" y="900000"/>
            <a:ext cx="8208913" cy="562500"/>
          </a:xfrm>
        </p:spPr>
        <p:txBody>
          <a:bodyPr/>
          <a:lstStyle/>
          <a:p>
            <a:r>
              <a:rPr lang="fr-FR" sz="2200" dirty="0"/>
              <a:t>S’inscrire sur Parcoursup </a:t>
            </a:r>
          </a:p>
        </p:txBody>
      </p:sp>
      <p:sp>
        <p:nvSpPr>
          <p:cNvPr id="3" name="Espace réservé du contenu 2"/>
          <p:cNvSpPr>
            <a:spLocks noGrp="1"/>
          </p:cNvSpPr>
          <p:nvPr>
            <p:ph sz="quarter" idx="4294967295"/>
          </p:nvPr>
        </p:nvSpPr>
        <p:spPr>
          <a:xfrm>
            <a:off x="467542" y="1398104"/>
            <a:ext cx="8208914" cy="3348818"/>
          </a:xfrm>
        </p:spPr>
        <p:txBody>
          <a:bodyPr/>
          <a:lstStyle/>
          <a:p>
            <a:pPr lvl="0" defTabSz="457200">
              <a:spcBef>
                <a:spcPts val="600"/>
              </a:spcBef>
              <a:spcAft>
                <a:spcPts val="600"/>
              </a:spcAft>
              <a:buClr>
                <a:srgbClr val="FF0000"/>
              </a:buClr>
              <a:buSzPct val="100000"/>
            </a:pPr>
            <a:r>
              <a:rPr lang="fr-FR" sz="1400" b="1" dirty="0">
                <a:solidFill>
                  <a:schemeClr val="bg1"/>
                </a:solidFill>
                <a:highlight>
                  <a:srgbClr val="0000FF"/>
                </a:highlight>
              </a:rPr>
              <a:t>&gt;Une adresse mail valide et consultée régulièrement : </a:t>
            </a:r>
            <a:r>
              <a:rPr lang="fr-FR" sz="1400" dirty="0">
                <a:solidFill>
                  <a:schemeClr val="bg1"/>
                </a:solidFill>
              </a:rPr>
              <a:t> </a:t>
            </a:r>
            <a:r>
              <a:rPr lang="fr-FR" sz="1400" dirty="0">
                <a:solidFill>
                  <a:schemeClr val="tx1"/>
                </a:solidFill>
              </a:rPr>
              <a:t>pour échanger et recevoir les informations sur votre dossier</a:t>
            </a:r>
          </a:p>
          <a:p>
            <a:pPr lvl="0" defTabSz="457200">
              <a:spcBef>
                <a:spcPts val="600"/>
              </a:spcBef>
              <a:spcAft>
                <a:spcPts val="600"/>
              </a:spcAft>
              <a:buClr>
                <a:srgbClr val="FF0000"/>
              </a:buClr>
              <a:buSzPct val="100000"/>
            </a:pPr>
            <a:endParaRPr lang="fr-FR" sz="1600" dirty="0">
              <a:solidFill>
                <a:srgbClr val="3D566E"/>
              </a:solidFill>
            </a:endParaRPr>
          </a:p>
          <a:p>
            <a:pPr lvl="0" defTabSz="457200">
              <a:spcBef>
                <a:spcPts val="600"/>
              </a:spcBef>
              <a:spcAft>
                <a:spcPts val="600"/>
              </a:spcAft>
              <a:buClr>
                <a:srgbClr val="FF0000"/>
              </a:buClr>
              <a:buSzPct val="100000"/>
            </a:pPr>
            <a:r>
              <a:rPr lang="fr-FR" sz="1400" b="1" dirty="0">
                <a:solidFill>
                  <a:schemeClr val="bg1"/>
                </a:solidFill>
                <a:highlight>
                  <a:srgbClr val="0000FF"/>
                </a:highlight>
              </a:rPr>
              <a:t>&gt;L’INE</a:t>
            </a:r>
            <a:r>
              <a:rPr lang="fr-FR" sz="1400" b="1" dirty="0">
                <a:solidFill>
                  <a:srgbClr val="3D566E"/>
                </a:solidFill>
              </a:rPr>
              <a:t> </a:t>
            </a:r>
            <a:r>
              <a:rPr lang="fr-FR" sz="1400" dirty="0">
                <a:solidFill>
                  <a:schemeClr val="tx1"/>
                </a:solidFill>
              </a:rPr>
              <a:t>(identifiant national élève en lycée général, technologique ou professionnel) ou </a:t>
            </a:r>
            <a:r>
              <a:rPr lang="fr-FR" sz="1400" b="1" dirty="0">
                <a:solidFill>
                  <a:schemeClr val="tx1"/>
                </a:solidFill>
              </a:rPr>
              <a:t>INAA</a:t>
            </a:r>
            <a:r>
              <a:rPr lang="fr-FR" sz="1400" dirty="0">
                <a:solidFill>
                  <a:schemeClr val="tx1"/>
                </a:solidFill>
              </a:rPr>
              <a:t> (en lycée agricole) : sur les bulletins scolaires ou le relevé de notes des épreuves anticipées du baccalauréat. </a:t>
            </a:r>
          </a:p>
          <a:p>
            <a:pPr lvl="0" defTabSz="457200">
              <a:spcBef>
                <a:spcPts val="600"/>
              </a:spcBef>
              <a:spcAft>
                <a:spcPts val="600"/>
              </a:spcAft>
              <a:buClr>
                <a:srgbClr val="FF0000"/>
              </a:buClr>
              <a:buSzPct val="100000"/>
            </a:pPr>
            <a:r>
              <a:rPr lang="fr-FR" sz="1400" b="1" dirty="0">
                <a:solidFill>
                  <a:schemeClr val="tx1"/>
                </a:solidFill>
              </a:rPr>
              <a:t>À noter pour les lycées français à l’étranger </a:t>
            </a:r>
            <a:r>
              <a:rPr lang="fr-FR" sz="1400" dirty="0">
                <a:solidFill>
                  <a:schemeClr val="tx1"/>
                </a:solidFill>
              </a:rPr>
              <a:t>: l’établissement fournit l’identifiant à utiliser pour créer son dossier.</a:t>
            </a:r>
          </a:p>
          <a:p>
            <a:pPr lvl="0" defTabSz="457200">
              <a:spcBef>
                <a:spcPct val="20000"/>
              </a:spcBef>
              <a:spcAft>
                <a:spcPts val="0"/>
              </a:spcAft>
              <a:buClr>
                <a:srgbClr val="FF0000"/>
              </a:buClr>
              <a:buSzPct val="100000"/>
            </a:pPr>
            <a:endParaRPr lang="fr-FR" sz="2000" dirty="0">
              <a:solidFill>
                <a:srgbClr val="3D566E"/>
              </a:solidFill>
            </a:endParaRPr>
          </a:p>
          <a:p>
            <a:endParaRPr lang="fr-FR" dirty="0"/>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6</a:t>
            </a:fld>
            <a:endParaRPr lang="fr-FR"/>
          </a:p>
        </p:txBody>
      </p:sp>
      <p:sp>
        <p:nvSpPr>
          <p:cNvPr id="4" name="Rectangle à coins arrondis 6">
            <a:extLst>
              <a:ext uri="{FF2B5EF4-FFF2-40B4-BE49-F238E27FC236}">
                <a16:creationId xmlns:a16="http://schemas.microsoft.com/office/drawing/2014/main" id="{E56E5DD1-54B1-42E8-B0C1-E07FC118E1D7}"/>
              </a:ext>
            </a:extLst>
          </p:cNvPr>
          <p:cNvSpPr/>
          <p:nvPr/>
        </p:nvSpPr>
        <p:spPr>
          <a:xfrm>
            <a:off x="6121362" y="180029"/>
            <a:ext cx="2817229" cy="356684"/>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À partir du 18 janvier 2023</a:t>
            </a:r>
          </a:p>
        </p:txBody>
      </p:sp>
      <p:sp>
        <p:nvSpPr>
          <p:cNvPr id="10" name="Rectangle à coins arrondis 9"/>
          <p:cNvSpPr/>
          <p:nvPr/>
        </p:nvSpPr>
        <p:spPr>
          <a:xfrm>
            <a:off x="407078" y="1894911"/>
            <a:ext cx="8269378" cy="397715"/>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0" algn="just" defTabSz="457200">
              <a:lnSpc>
                <a:spcPct val="90000"/>
              </a:lnSpc>
              <a:spcBef>
                <a:spcPts val="0"/>
              </a:spcBef>
              <a:spcAft>
                <a:spcPts val="0"/>
              </a:spcAft>
              <a:buSzPct val="100000"/>
              <a:buNone/>
              <a:defRPr/>
            </a:pPr>
            <a:r>
              <a:rPr lang="fr-FR" sz="1400" b="1" dirty="0">
                <a:solidFill>
                  <a:schemeClr val="bg1"/>
                </a:solidFill>
              </a:rPr>
              <a:t>Important : renseignez un numéro de portable </a:t>
            </a:r>
            <a:r>
              <a:rPr lang="fr-FR" sz="1400" dirty="0">
                <a:solidFill>
                  <a:schemeClr val="bg1"/>
                </a:solidFill>
              </a:rPr>
              <a:t>pour recevoir les alertes envoyées par la plateforme</a:t>
            </a:r>
            <a:r>
              <a:rPr lang="fr-FR" sz="1400" i="1" dirty="0">
                <a:solidFill>
                  <a:schemeClr val="bg1"/>
                </a:solidFill>
              </a:rPr>
              <a:t> </a:t>
            </a:r>
          </a:p>
        </p:txBody>
      </p:sp>
      <p:sp>
        <p:nvSpPr>
          <p:cNvPr id="11" name="Rectangle à coins arrondis 10"/>
          <p:cNvSpPr/>
          <p:nvPr/>
        </p:nvSpPr>
        <p:spPr>
          <a:xfrm>
            <a:off x="407078" y="3544956"/>
            <a:ext cx="8269378" cy="934279"/>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0" algn="just" defTabSz="457200">
              <a:lnSpc>
                <a:spcPct val="90000"/>
              </a:lnSpc>
              <a:spcBef>
                <a:spcPts val="0"/>
              </a:spcBef>
              <a:spcAft>
                <a:spcPts val="0"/>
              </a:spcAft>
              <a:buSzPct val="100000"/>
              <a:buNone/>
              <a:defRPr/>
            </a:pPr>
            <a:r>
              <a:rPr lang="fr-FR" sz="1400" kern="0" dirty="0">
                <a:solidFill>
                  <a:schemeClr val="bg1"/>
                </a:solidFill>
              </a:rPr>
              <a:t>Conseil aux parents ou tuteurs légaux : </a:t>
            </a:r>
            <a:r>
              <a:rPr lang="fr-FR" sz="1400" b="1" kern="0" dirty="0">
                <a:solidFill>
                  <a:schemeClr val="bg1"/>
                </a:solidFill>
              </a:rPr>
              <a:t>vous pouvez également renseigner votre email et numéro de portable dans le dossier de votre enfant pour recevoir messages et alertes Parcoursup. </a:t>
            </a:r>
            <a:r>
              <a:rPr lang="fr-FR" sz="1400" kern="0" dirty="0">
                <a:solidFill>
                  <a:schemeClr val="bg1"/>
                </a:solidFill>
              </a:rPr>
              <a:t>Vous pourrez également recevoir des formations qui organisent des épreuves écrites/orales le rappel des échéances</a:t>
            </a:r>
            <a:r>
              <a:rPr lang="fr-FR" sz="1600" kern="0" dirty="0">
                <a:solidFill>
                  <a:schemeClr val="bg1"/>
                </a:solidFill>
              </a:rPr>
              <a:t>. </a:t>
            </a:r>
          </a:p>
        </p:txBody>
      </p:sp>
    </p:spTree>
    <p:extLst>
      <p:ext uri="{BB962C8B-B14F-4D97-AF65-F5344CB8AC3E}">
        <p14:creationId xmlns:p14="http://schemas.microsoft.com/office/powerpoint/2010/main" val="3973986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1"/>
            <a:ext cx="8424000" cy="447614"/>
          </a:xfrm>
        </p:spPr>
        <p:txBody>
          <a:bodyPr/>
          <a:lstStyle/>
          <a:p>
            <a:r>
              <a:rPr lang="fr-FR" sz="2200" dirty="0"/>
              <a:t>Formuler librement vos vœux sur Parcoursup </a:t>
            </a:r>
          </a:p>
        </p:txBody>
      </p:sp>
      <p:sp>
        <p:nvSpPr>
          <p:cNvPr id="3" name="Espace réservé du contenu 2"/>
          <p:cNvSpPr>
            <a:spLocks noGrp="1"/>
          </p:cNvSpPr>
          <p:nvPr>
            <p:ph sz="quarter" idx="4294967295"/>
          </p:nvPr>
        </p:nvSpPr>
        <p:spPr>
          <a:xfrm>
            <a:off x="343845" y="1201269"/>
            <a:ext cx="8422491" cy="2788415"/>
          </a:xfrm>
        </p:spPr>
        <p:txBody>
          <a:bodyPr/>
          <a:lstStyle/>
          <a:p>
            <a:pPr defTabSz="457200">
              <a:spcBef>
                <a:spcPts val="600"/>
              </a:spcBef>
              <a:spcAft>
                <a:spcPts val="600"/>
              </a:spcAft>
              <a:buClr>
                <a:srgbClr val="FF0000"/>
              </a:buClr>
              <a:buSzPct val="100000"/>
              <a:defRPr/>
            </a:pPr>
            <a:r>
              <a:rPr lang="fr-FR" sz="1800" b="1" dirty="0">
                <a:solidFill>
                  <a:schemeClr val="tx1"/>
                </a:solidFill>
              </a:rPr>
              <a:t>&gt;</a:t>
            </a:r>
            <a:r>
              <a:rPr lang="fr-FR" sz="1800" b="1" dirty="0">
                <a:solidFill>
                  <a:srgbClr val="EC130E"/>
                </a:solidFill>
              </a:rPr>
              <a:t> </a:t>
            </a:r>
            <a:r>
              <a:rPr lang="fr-FR" sz="1300" b="1" dirty="0">
                <a:solidFill>
                  <a:schemeClr val="bg1"/>
                </a:solidFill>
                <a:highlight>
                  <a:srgbClr val="0000FF"/>
                </a:highlight>
              </a:rPr>
              <a:t>Jusqu’à 10 vœux et 10 vœux supplémentaires pour des formations en apprentissage </a:t>
            </a:r>
          </a:p>
          <a:p>
            <a:pPr lvl="0" defTabSz="457200">
              <a:spcBef>
                <a:spcPts val="600"/>
              </a:spcBef>
              <a:spcAft>
                <a:spcPts val="600"/>
              </a:spcAft>
              <a:buClr>
                <a:srgbClr val="FF0000"/>
              </a:buClr>
              <a:buSzPct val="100000"/>
              <a:defRPr/>
            </a:pPr>
            <a:r>
              <a:rPr lang="fr-FR" sz="1300" b="1" dirty="0">
                <a:solidFill>
                  <a:schemeClr val="tx1"/>
                </a:solidFill>
              </a:rPr>
              <a:t>&gt; </a:t>
            </a:r>
            <a:r>
              <a:rPr lang="fr-FR" sz="1300" dirty="0">
                <a:solidFill>
                  <a:schemeClr val="tx1"/>
                </a:solidFill>
              </a:rPr>
              <a:t>Pour des </a:t>
            </a:r>
            <a:r>
              <a:rPr lang="fr-FR" sz="1300" b="1" dirty="0"/>
              <a:t>formations sélectives </a:t>
            </a:r>
            <a:r>
              <a:rPr lang="fr-FR" sz="1300" dirty="0">
                <a:solidFill>
                  <a:schemeClr val="tx1"/>
                </a:solidFill>
              </a:rPr>
              <a:t>(Classes prépa, STS, IUT, écoles, IFSI, IEP…) et </a:t>
            </a:r>
            <a:r>
              <a:rPr lang="fr-FR" sz="1300" b="1" dirty="0"/>
              <a:t>non sélectives </a:t>
            </a:r>
            <a:r>
              <a:rPr lang="fr-FR" sz="1300" dirty="0">
                <a:solidFill>
                  <a:schemeClr val="tx1"/>
                </a:solidFill>
              </a:rPr>
              <a:t>(licences, PPPE ou PASS)</a:t>
            </a:r>
            <a:endParaRPr lang="fr-FR" sz="1300" b="1" dirty="0">
              <a:solidFill>
                <a:schemeClr val="tx1"/>
              </a:solidFill>
            </a:endParaRPr>
          </a:p>
          <a:p>
            <a:pPr lvl="0" defTabSz="457200">
              <a:spcBef>
                <a:spcPts val="600"/>
              </a:spcBef>
              <a:spcAft>
                <a:spcPts val="600"/>
              </a:spcAft>
              <a:buClr>
                <a:srgbClr val="FF0000"/>
              </a:buClr>
              <a:buSzPct val="100000"/>
              <a:defRPr/>
            </a:pPr>
            <a:r>
              <a:rPr lang="fr-FR" sz="1300" b="1" dirty="0">
                <a:solidFill>
                  <a:schemeClr val="tx1"/>
                </a:solidFill>
              </a:rPr>
              <a:t>&gt; </a:t>
            </a:r>
            <a:r>
              <a:rPr lang="fr-FR" sz="1300" b="1" dirty="0"/>
              <a:t>Des vœux qui doivent être motivés </a:t>
            </a:r>
            <a:r>
              <a:rPr lang="fr-FR" sz="1300" dirty="0">
                <a:solidFill>
                  <a:schemeClr val="tx1"/>
                </a:solidFill>
              </a:rPr>
              <a:t>: en quelques lignes, le lycéen explique ce qui motive chacun de ses vœux. Il est accompagné par son professeur principal</a:t>
            </a:r>
          </a:p>
          <a:p>
            <a:pPr lvl="0" defTabSz="457200">
              <a:spcBef>
                <a:spcPts val="600"/>
              </a:spcBef>
              <a:spcAft>
                <a:spcPts val="600"/>
              </a:spcAft>
              <a:buClr>
                <a:srgbClr val="FF0000"/>
              </a:buClr>
              <a:buSzPct val="100000"/>
              <a:defRPr/>
            </a:pPr>
            <a:r>
              <a:rPr lang="fr-FR" sz="1300" b="1" dirty="0">
                <a:solidFill>
                  <a:schemeClr val="tx1"/>
                </a:solidFill>
              </a:rPr>
              <a:t>&gt; </a:t>
            </a:r>
            <a:r>
              <a:rPr lang="fr-FR" sz="1300" b="1" dirty="0"/>
              <a:t>Des vœux qui n’ont pas besoin d’être classés </a:t>
            </a:r>
            <a:r>
              <a:rPr lang="fr-FR" sz="1300" dirty="0">
                <a:solidFill>
                  <a:schemeClr val="tx1"/>
                </a:solidFill>
              </a:rPr>
              <a:t>: aucune contrainte de hiérarchisation pour éviter toute autocensure</a:t>
            </a:r>
          </a:p>
          <a:p>
            <a:pPr defTabSz="457200">
              <a:spcBef>
                <a:spcPts val="600"/>
              </a:spcBef>
              <a:spcAft>
                <a:spcPts val="600"/>
              </a:spcAft>
              <a:buClr>
                <a:srgbClr val="FF0000"/>
              </a:buClr>
              <a:buSzPct val="100000"/>
              <a:defRPr/>
            </a:pPr>
            <a:r>
              <a:rPr lang="fr-FR" sz="1300" b="1" dirty="0">
                <a:solidFill>
                  <a:schemeClr val="tx1"/>
                </a:solidFill>
              </a:rPr>
              <a:t>&gt; </a:t>
            </a:r>
            <a:r>
              <a:rPr lang="fr-FR" sz="1300" b="1" dirty="0"/>
              <a:t>La date de formulation des vœux n’est pas prise en compte </a:t>
            </a:r>
            <a:r>
              <a:rPr lang="fr-FR" sz="1300" dirty="0">
                <a:solidFill>
                  <a:schemeClr val="tx1"/>
                </a:solidFill>
              </a:rPr>
              <a:t>pour l’examen du dossier</a:t>
            </a:r>
          </a:p>
          <a:p>
            <a:pPr lvl="0" defTabSz="457200">
              <a:spcBef>
                <a:spcPts val="600"/>
              </a:spcBef>
              <a:spcAft>
                <a:spcPts val="600"/>
              </a:spcAft>
              <a:buClr>
                <a:srgbClr val="FF0000"/>
              </a:buClr>
              <a:buSzPct val="100000"/>
              <a:defRPr/>
            </a:pPr>
            <a:r>
              <a:rPr lang="fr-FR" sz="1400" b="1" dirty="0">
                <a:solidFill>
                  <a:schemeClr val="tx1"/>
                </a:solidFill>
              </a:rPr>
              <a:t>&gt; </a:t>
            </a:r>
            <a:r>
              <a:rPr lang="fr-FR" sz="1400" b="1" dirty="0"/>
              <a:t>Des vœux qui ne sont connus que de vous </a:t>
            </a:r>
            <a:r>
              <a:rPr lang="fr-FR" sz="1400" dirty="0">
                <a:solidFill>
                  <a:schemeClr val="tx1"/>
                </a:solidFill>
              </a:rPr>
              <a:t>: la formation ne connait que le vœu qui la concerne </a:t>
            </a:r>
          </a:p>
          <a:p>
            <a:pPr lvl="0" defTabSz="457200">
              <a:spcBef>
                <a:spcPct val="20000"/>
              </a:spcBef>
              <a:spcAft>
                <a:spcPts val="0"/>
              </a:spcAft>
              <a:buClr>
                <a:srgbClr val="FF0000"/>
              </a:buClr>
              <a:buSzPct val="100000"/>
              <a:defRPr/>
            </a:pPr>
            <a:r>
              <a:rPr lang="fr-FR" dirty="0">
                <a:solidFill>
                  <a:srgbClr val="3D566E"/>
                </a:solidFill>
                <a:latin typeface="Calibri"/>
              </a:rPr>
              <a:t> </a:t>
            </a:r>
          </a:p>
          <a:p>
            <a:pPr lvl="0" defTabSz="457200">
              <a:spcBef>
                <a:spcPct val="20000"/>
              </a:spcBef>
              <a:spcAft>
                <a:spcPts val="0"/>
              </a:spcAft>
              <a:buClr>
                <a:srgbClr val="FF0000"/>
              </a:buClr>
              <a:buSzPct val="100000"/>
              <a:defRPr/>
            </a:pPr>
            <a:endParaRPr lang="fr-FR" dirty="0">
              <a:solidFill>
                <a:srgbClr val="3D566E"/>
              </a:solidFill>
              <a:latin typeface="Calibri"/>
            </a:endParaRP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7</a:t>
            </a:fld>
            <a:endParaRPr lang="fr-FR"/>
          </a:p>
        </p:txBody>
      </p:sp>
      <p:sp>
        <p:nvSpPr>
          <p:cNvPr id="7" name="Rectangle à coins arrondis 6"/>
          <p:cNvSpPr/>
          <p:nvPr/>
        </p:nvSpPr>
        <p:spPr>
          <a:xfrm>
            <a:off x="5771322" y="76969"/>
            <a:ext cx="311426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Entre le 18 janvier </a:t>
            </a:r>
          </a:p>
          <a:p>
            <a:pPr algn="ctr"/>
            <a:r>
              <a:rPr lang="fr-FR" sz="1400" b="1" kern="0" dirty="0">
                <a:solidFill>
                  <a:srgbClr val="000091"/>
                </a:solidFill>
                <a:latin typeface="Arial"/>
              </a:rPr>
              <a:t>et le 9 mars 2023 inclus</a:t>
            </a:r>
          </a:p>
        </p:txBody>
      </p:sp>
      <p:sp>
        <p:nvSpPr>
          <p:cNvPr id="4" name="Rectangle à coins arrondis 3"/>
          <p:cNvSpPr/>
          <p:nvPr/>
        </p:nvSpPr>
        <p:spPr>
          <a:xfrm>
            <a:off x="343845" y="3999954"/>
            <a:ext cx="8349604" cy="578672"/>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chemeClr val="bg1"/>
                </a:solidFill>
              </a:rPr>
              <a:t>Conseil :</a:t>
            </a:r>
            <a:r>
              <a:rPr lang="fr-FR" sz="1600" b="1" kern="0" dirty="0">
                <a:solidFill>
                  <a:schemeClr val="bg1"/>
                </a:solidFill>
              </a:rPr>
              <a:t> diversifiez vos vœux et </a:t>
            </a:r>
            <a:r>
              <a:rPr lang="fr-FR" sz="1600" b="1" u="sng" kern="0" dirty="0">
                <a:solidFill>
                  <a:schemeClr val="bg1"/>
                </a:solidFill>
              </a:rPr>
              <a:t>évitez impérativement </a:t>
            </a:r>
            <a:r>
              <a:rPr lang="fr-FR" sz="1600" b="1" kern="0" dirty="0">
                <a:solidFill>
                  <a:schemeClr val="bg1"/>
                </a:solidFill>
              </a:rPr>
              <a:t>de n’en formuler qu’un seul</a:t>
            </a:r>
            <a:r>
              <a:rPr lang="fr-FR" sz="1600" kern="0" dirty="0">
                <a:solidFill>
                  <a:schemeClr val="bg1"/>
                </a:solidFill>
              </a:rPr>
              <a:t> (en 2022, les candidats ont confirmé 12 vœux en moyenne).</a:t>
            </a:r>
            <a:endParaRPr lang="fr-FR" sz="1600" dirty="0">
              <a:solidFill>
                <a:schemeClr val="bg1"/>
              </a:solidFill>
            </a:endParaRPr>
          </a:p>
        </p:txBody>
      </p:sp>
    </p:spTree>
    <p:extLst>
      <p:ext uri="{BB962C8B-B14F-4D97-AF65-F5344CB8AC3E}">
        <p14:creationId xmlns:p14="http://schemas.microsoft.com/office/powerpoint/2010/main" val="2483535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336" y="915646"/>
            <a:ext cx="8424000" cy="720000"/>
          </a:xfrm>
        </p:spPr>
        <p:txBody>
          <a:bodyPr/>
          <a:lstStyle/>
          <a:p>
            <a:r>
              <a:rPr lang="fr-FR" sz="2200" dirty="0"/>
              <a:t>Focus sur les vœux multiples (1/4) </a:t>
            </a:r>
          </a:p>
        </p:txBody>
      </p:sp>
      <p:sp>
        <p:nvSpPr>
          <p:cNvPr id="3" name="Espace réservé du contenu 2"/>
          <p:cNvSpPr>
            <a:spLocks noGrp="1"/>
          </p:cNvSpPr>
          <p:nvPr>
            <p:ph sz="quarter" idx="4294967295"/>
          </p:nvPr>
        </p:nvSpPr>
        <p:spPr>
          <a:xfrm>
            <a:off x="251522" y="1431720"/>
            <a:ext cx="8406337" cy="3435886"/>
          </a:xfrm>
        </p:spPr>
        <p:txBody>
          <a:bodyPr/>
          <a:lstStyle/>
          <a:p>
            <a:pPr marL="0" lvl="1" indent="0" defTabSz="457200">
              <a:lnSpc>
                <a:spcPct val="110000"/>
              </a:lnSpc>
              <a:spcBef>
                <a:spcPct val="20000"/>
              </a:spcBef>
              <a:spcAft>
                <a:spcPts val="0"/>
              </a:spcAft>
              <a:buClr>
                <a:srgbClr val="FF0000"/>
              </a:buClr>
              <a:buNone/>
              <a:defRPr/>
            </a:pPr>
            <a:r>
              <a:rPr lang="fr-FR" sz="1800" b="1" dirty="0">
                <a:solidFill>
                  <a:srgbClr val="EC130E"/>
                </a:solidFill>
              </a:rPr>
              <a:t>&gt; </a:t>
            </a:r>
            <a:r>
              <a:rPr lang="fr-FR" sz="1600" b="1" dirty="0">
                <a:solidFill>
                  <a:schemeClr val="bg1"/>
                </a:solidFill>
                <a:highlight>
                  <a:srgbClr val="0000FF"/>
                </a:highlight>
              </a:rPr>
              <a:t>Un vœu multiple est un regroupement de plusieurs formations similaires</a:t>
            </a:r>
            <a:r>
              <a:rPr lang="fr-FR" sz="1600" dirty="0">
                <a:solidFill>
                  <a:schemeClr val="tx1"/>
                </a:solidFill>
              </a:rPr>
              <a:t> (</a:t>
            </a:r>
            <a:r>
              <a:rPr lang="fr-FR" sz="1600" i="1" dirty="0">
                <a:solidFill>
                  <a:schemeClr val="tx1"/>
                </a:solidFill>
              </a:rPr>
              <a:t>exemple : le vœu multiple BTS « Management commercial opérationnel » qui regroupe toutes les formations de BTS « MCO » à l’échelle nationale).</a:t>
            </a:r>
          </a:p>
          <a:p>
            <a:pPr marL="0" lvl="1" indent="0" defTabSz="457200">
              <a:lnSpc>
                <a:spcPct val="110000"/>
              </a:lnSpc>
              <a:spcBef>
                <a:spcPct val="20000"/>
              </a:spcBef>
              <a:spcAft>
                <a:spcPts val="0"/>
              </a:spcAft>
              <a:buClr>
                <a:srgbClr val="FF0000"/>
              </a:buClr>
              <a:buNone/>
              <a:defRPr/>
            </a:pPr>
            <a:endParaRPr lang="fr-FR" sz="200" dirty="0">
              <a:solidFill>
                <a:srgbClr val="3D566E"/>
              </a:solidFill>
            </a:endParaRPr>
          </a:p>
          <a:p>
            <a:pPr marL="0" lvl="1" indent="0" defTabSz="457200">
              <a:lnSpc>
                <a:spcPct val="110000"/>
              </a:lnSpc>
              <a:spcBef>
                <a:spcPct val="20000"/>
              </a:spcBef>
              <a:spcAft>
                <a:spcPts val="0"/>
              </a:spcAft>
              <a:buClr>
                <a:srgbClr val="FF0000"/>
              </a:buClr>
              <a:buNone/>
              <a:defRPr/>
            </a:pPr>
            <a:r>
              <a:rPr lang="fr-FR" sz="1600" b="1" dirty="0">
                <a:solidFill>
                  <a:srgbClr val="EC130E"/>
                </a:solidFill>
              </a:rPr>
              <a:t>&gt; </a:t>
            </a:r>
            <a:r>
              <a:rPr lang="fr-FR" sz="1600" b="1" dirty="0">
                <a:solidFill>
                  <a:schemeClr val="bg1"/>
                </a:solidFill>
                <a:highlight>
                  <a:srgbClr val="0000FF"/>
                </a:highlight>
              </a:rPr>
              <a:t>Un vœu multiple compte pour un vœu</a:t>
            </a:r>
            <a:r>
              <a:rPr lang="fr-FR" sz="1600" dirty="0">
                <a:solidFill>
                  <a:schemeClr val="tx1"/>
                </a:solidFill>
              </a:rPr>
              <a:t> parmi les 10 vœux possibles.</a:t>
            </a:r>
          </a:p>
          <a:p>
            <a:pPr marL="0" lvl="1" indent="0" defTabSz="457200">
              <a:spcBef>
                <a:spcPts val="0"/>
              </a:spcBef>
              <a:spcAft>
                <a:spcPts val="0"/>
              </a:spcAft>
              <a:buClr>
                <a:srgbClr val="FF0000"/>
              </a:buClr>
              <a:buNone/>
              <a:defRPr/>
            </a:pPr>
            <a:endParaRPr lang="fr-FR" sz="800" dirty="0">
              <a:solidFill>
                <a:srgbClr val="3D566E"/>
              </a:solidFill>
            </a:endParaRPr>
          </a:p>
          <a:p>
            <a:pPr marL="0" lvl="1" indent="0" defTabSz="457200">
              <a:lnSpc>
                <a:spcPct val="110000"/>
              </a:lnSpc>
              <a:spcBef>
                <a:spcPct val="20000"/>
              </a:spcBef>
              <a:spcAft>
                <a:spcPts val="0"/>
              </a:spcAft>
              <a:buClr>
                <a:srgbClr val="FF0000"/>
              </a:buClr>
              <a:buNone/>
              <a:defRPr/>
            </a:pPr>
            <a:r>
              <a:rPr lang="fr-FR" sz="1600" b="1" dirty="0">
                <a:solidFill>
                  <a:srgbClr val="EC130E"/>
                </a:solidFill>
              </a:rPr>
              <a:t>&gt; </a:t>
            </a:r>
            <a:r>
              <a:rPr lang="fr-FR" sz="1600" b="1" dirty="0">
                <a:solidFill>
                  <a:schemeClr val="bg1"/>
                </a:solidFill>
                <a:highlight>
                  <a:srgbClr val="0000FF"/>
                </a:highlight>
              </a:rPr>
              <a:t>Chaque vœu multiple est composé de sous-vœux qui correspondent chacun à un établissement différent.</a:t>
            </a:r>
            <a:r>
              <a:rPr lang="fr-FR" sz="1600" dirty="0">
                <a:solidFill>
                  <a:schemeClr val="tx1"/>
                </a:solidFill>
              </a:rPr>
              <a:t> Vous pouvez choisir un ou plusieurs établissements, sans avoir besoin de les classer. </a:t>
            </a:r>
          </a:p>
          <a:p>
            <a:pPr marL="0" lvl="1" indent="0" defTabSz="457200">
              <a:lnSpc>
                <a:spcPct val="110000"/>
              </a:lnSpc>
              <a:spcBef>
                <a:spcPct val="20000"/>
              </a:spcBef>
              <a:spcAft>
                <a:spcPts val="0"/>
              </a:spcAft>
              <a:buClr>
                <a:srgbClr val="FF0000"/>
              </a:buClr>
              <a:buNone/>
              <a:defRPr/>
            </a:pPr>
            <a:r>
              <a:rPr lang="fr-FR" sz="1600" b="1" dirty="0">
                <a:solidFill>
                  <a:srgbClr val="EC130E"/>
                </a:solidFill>
              </a:rPr>
              <a:t>&gt; </a:t>
            </a:r>
            <a:r>
              <a:rPr lang="fr-FR" sz="1600" b="1" dirty="0">
                <a:solidFill>
                  <a:schemeClr val="bg1"/>
                </a:solidFill>
                <a:highlight>
                  <a:srgbClr val="0000FF"/>
                </a:highlight>
              </a:rPr>
              <a:t>Sauf exception, il n’y a pas de vœu multiple pour les licences </a:t>
            </a:r>
            <a:endParaRPr lang="fr-FR" sz="1600" dirty="0">
              <a:solidFill>
                <a:srgbClr val="3D566E"/>
              </a:solidFill>
            </a:endParaRP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8</a:t>
            </a:fld>
            <a:endParaRPr lang="fr-FR"/>
          </a:p>
        </p:txBody>
      </p:sp>
      <p:sp>
        <p:nvSpPr>
          <p:cNvPr id="8" name="Rectangle à coins arrondis 7"/>
          <p:cNvSpPr/>
          <p:nvPr/>
        </p:nvSpPr>
        <p:spPr>
          <a:xfrm>
            <a:off x="4886325" y="86105"/>
            <a:ext cx="38787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Les vœux multiples, pour vous donner plus d’opportunités</a:t>
            </a:r>
          </a:p>
        </p:txBody>
      </p:sp>
      <p:sp>
        <p:nvSpPr>
          <p:cNvPr id="4" name="Rectangle à coins arrondis 3"/>
          <p:cNvSpPr/>
          <p:nvPr/>
        </p:nvSpPr>
        <p:spPr>
          <a:xfrm>
            <a:off x="342336" y="4081695"/>
            <a:ext cx="8335921" cy="846483"/>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457200">
              <a:lnSpc>
                <a:spcPct val="90000"/>
              </a:lnSpc>
              <a:buSzPct val="100000"/>
              <a:defRPr/>
            </a:pPr>
            <a:r>
              <a:rPr lang="fr-FR" sz="1600" b="1" u="sng" dirty="0">
                <a:solidFill>
                  <a:schemeClr val="bg1"/>
                </a:solidFill>
              </a:rPr>
              <a:t>A noter</a:t>
            </a:r>
            <a:r>
              <a:rPr lang="fr-FR" sz="1600" b="1" dirty="0">
                <a:solidFill>
                  <a:schemeClr val="bg1"/>
                </a:solidFill>
              </a:rPr>
              <a:t> </a:t>
            </a:r>
            <a:r>
              <a:rPr lang="fr-FR" sz="1400" kern="0" dirty="0">
                <a:solidFill>
                  <a:schemeClr val="bg1"/>
                </a:solidFill>
              </a:rPr>
              <a:t>: </a:t>
            </a:r>
            <a:r>
              <a:rPr lang="fr-FR" sz="1600" kern="0" dirty="0">
                <a:solidFill>
                  <a:schemeClr val="bg1"/>
                </a:solidFill>
              </a:rPr>
              <a:t>Il n’est possible de sélectionner que 5 vœux multiples maximum pour les filières IFSI, orthoptie, audioprothèse et orthophonie qui sont regroupées au niveau territorial.</a:t>
            </a:r>
          </a:p>
        </p:txBody>
      </p:sp>
    </p:spTree>
    <p:extLst>
      <p:ext uri="{BB962C8B-B14F-4D97-AF65-F5344CB8AC3E}">
        <p14:creationId xmlns:p14="http://schemas.microsoft.com/office/powerpoint/2010/main" val="2666502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1"/>
            <a:ext cx="8424000" cy="447614"/>
          </a:xfrm>
        </p:spPr>
        <p:txBody>
          <a:bodyPr/>
          <a:lstStyle/>
          <a:p>
            <a:r>
              <a:rPr lang="fr-FR" sz="2200" dirty="0"/>
              <a:t>Focus sur les vœux multiples (2/4) </a:t>
            </a:r>
          </a:p>
        </p:txBody>
      </p:sp>
      <p:sp>
        <p:nvSpPr>
          <p:cNvPr id="3" name="Espace réservé du contenu 2"/>
          <p:cNvSpPr>
            <a:spLocks noGrp="1"/>
          </p:cNvSpPr>
          <p:nvPr>
            <p:ph sz="quarter" idx="4294967295"/>
          </p:nvPr>
        </p:nvSpPr>
        <p:spPr>
          <a:xfrm>
            <a:off x="251520" y="1285131"/>
            <a:ext cx="8424000" cy="3507894"/>
          </a:xfrm>
        </p:spPr>
        <p:txBody>
          <a:bodyPr/>
          <a:lstStyle/>
          <a:p>
            <a:r>
              <a:rPr lang="fr-FR" sz="1800" b="1" dirty="0"/>
              <a:t>Les formations dont </a:t>
            </a:r>
            <a:r>
              <a:rPr lang="fr-FR" sz="1800" b="1" u="sng" dirty="0"/>
              <a:t>le nombre de sous-vœux </a:t>
            </a:r>
            <a:r>
              <a:rPr lang="fr-FR" sz="1700" b="1" u="sng" dirty="0"/>
              <a:t>est limité à 10 par vœu multiple dans la limite de 20 sous-vœux au total</a:t>
            </a:r>
            <a:r>
              <a:rPr lang="fr-FR" sz="1800" b="1" dirty="0"/>
              <a:t> : </a:t>
            </a:r>
            <a:endParaRPr lang="fr-FR" sz="800" b="1" dirty="0"/>
          </a:p>
          <a:p>
            <a:pPr>
              <a:lnSpc>
                <a:spcPct val="150000"/>
              </a:lnSpc>
            </a:pPr>
            <a:r>
              <a:rPr lang="fr-FR" sz="1600" b="1" dirty="0">
                <a:solidFill>
                  <a:srgbClr val="EC130E"/>
                </a:solidFill>
              </a:rPr>
              <a:t>&gt; </a:t>
            </a:r>
            <a:r>
              <a:rPr lang="fr-FR" sz="1600" b="1" dirty="0">
                <a:solidFill>
                  <a:schemeClr val="bg1"/>
                </a:solidFill>
                <a:highlight>
                  <a:srgbClr val="0000FF"/>
                </a:highlight>
              </a:rPr>
              <a:t>Les BTS et les BUT</a:t>
            </a:r>
            <a:r>
              <a:rPr lang="fr-FR" sz="1600" dirty="0">
                <a:solidFill>
                  <a:schemeClr val="tx1"/>
                </a:solidFill>
              </a:rPr>
              <a:t> regroupés par </a:t>
            </a:r>
            <a:r>
              <a:rPr lang="fr-FR" sz="1600" b="1" dirty="0">
                <a:solidFill>
                  <a:schemeClr val="tx1"/>
                </a:solidFill>
              </a:rPr>
              <a:t>spécialité à l’échelle nationale </a:t>
            </a:r>
          </a:p>
          <a:p>
            <a:pPr>
              <a:lnSpc>
                <a:spcPct val="150000"/>
              </a:lnSpc>
            </a:pPr>
            <a:r>
              <a:rPr lang="fr-FR" sz="1600" b="1" dirty="0">
                <a:solidFill>
                  <a:srgbClr val="EC130E"/>
                </a:solidFill>
              </a:rPr>
              <a:t>&gt; </a:t>
            </a:r>
            <a:r>
              <a:rPr lang="fr-FR" sz="1600" b="1" dirty="0">
                <a:solidFill>
                  <a:schemeClr val="bg1"/>
                </a:solidFill>
                <a:highlight>
                  <a:srgbClr val="0000FF"/>
                </a:highlight>
              </a:rPr>
              <a:t>Les DN MADE</a:t>
            </a:r>
            <a:r>
              <a:rPr lang="fr-FR" sz="1600" dirty="0">
                <a:solidFill>
                  <a:schemeClr val="tx1"/>
                </a:solidFill>
              </a:rPr>
              <a:t> regroupés par </a:t>
            </a:r>
            <a:r>
              <a:rPr lang="fr-FR" sz="1600" b="1" dirty="0">
                <a:solidFill>
                  <a:schemeClr val="tx1"/>
                </a:solidFill>
              </a:rPr>
              <a:t>mention à l’échelle nationale </a:t>
            </a:r>
          </a:p>
          <a:p>
            <a:pPr>
              <a:lnSpc>
                <a:spcPct val="150000"/>
              </a:lnSpc>
            </a:pPr>
            <a:r>
              <a:rPr lang="fr-FR" sz="1600" b="1" dirty="0">
                <a:solidFill>
                  <a:srgbClr val="EC130E"/>
                </a:solidFill>
              </a:rPr>
              <a:t>&gt; </a:t>
            </a:r>
            <a:r>
              <a:rPr lang="fr-FR" sz="1600" b="1" dirty="0">
                <a:solidFill>
                  <a:schemeClr val="bg1"/>
                </a:solidFill>
                <a:highlight>
                  <a:srgbClr val="0000FF"/>
                </a:highlight>
              </a:rPr>
              <a:t>Les DCG</a:t>
            </a:r>
            <a:r>
              <a:rPr lang="fr-FR" sz="1600" dirty="0">
                <a:solidFill>
                  <a:schemeClr val="tx1"/>
                </a:solidFill>
              </a:rPr>
              <a:t> (diplôme de comptabilité et de gestion) regroupés à </a:t>
            </a:r>
            <a:r>
              <a:rPr lang="fr-FR" sz="1600" b="1" dirty="0">
                <a:solidFill>
                  <a:schemeClr val="tx1"/>
                </a:solidFill>
              </a:rPr>
              <a:t>l’échelle nationale </a:t>
            </a:r>
          </a:p>
          <a:p>
            <a:pPr>
              <a:lnSpc>
                <a:spcPct val="150000"/>
              </a:lnSpc>
            </a:pPr>
            <a:r>
              <a:rPr lang="fr-FR" sz="1600" b="1" dirty="0">
                <a:solidFill>
                  <a:srgbClr val="EC130E"/>
                </a:solidFill>
              </a:rPr>
              <a:t>&gt; </a:t>
            </a:r>
            <a:r>
              <a:rPr lang="fr-FR" sz="1600" b="1" dirty="0">
                <a:solidFill>
                  <a:schemeClr val="bg1"/>
                </a:solidFill>
                <a:highlight>
                  <a:srgbClr val="0000FF"/>
                </a:highlight>
              </a:rPr>
              <a:t>Les classes prépas</a:t>
            </a:r>
            <a:r>
              <a:rPr lang="fr-FR" sz="1600" b="1" dirty="0"/>
              <a:t> </a:t>
            </a:r>
            <a:r>
              <a:rPr lang="fr-FR" sz="1600" dirty="0">
                <a:solidFill>
                  <a:schemeClr val="tx1"/>
                </a:solidFill>
              </a:rPr>
              <a:t>regroupées </a:t>
            </a:r>
            <a:r>
              <a:rPr lang="fr-FR" sz="1600" b="1" dirty="0">
                <a:solidFill>
                  <a:schemeClr val="tx1"/>
                </a:solidFill>
              </a:rPr>
              <a:t>par voie à l’échelle nationale</a:t>
            </a:r>
          </a:p>
          <a:p>
            <a:pPr>
              <a:spcAft>
                <a:spcPts val="0"/>
              </a:spcAft>
            </a:pPr>
            <a:r>
              <a:rPr lang="fr-FR" sz="1600" b="1" dirty="0">
                <a:solidFill>
                  <a:srgbClr val="EC130E"/>
                </a:solidFill>
              </a:rPr>
              <a:t>&gt; </a:t>
            </a:r>
            <a:r>
              <a:rPr lang="fr-FR" sz="1600" b="1" dirty="0">
                <a:solidFill>
                  <a:schemeClr val="bg1"/>
                </a:solidFill>
                <a:highlight>
                  <a:srgbClr val="0000FF"/>
                </a:highlight>
              </a:rPr>
              <a:t>Les EFTS</a:t>
            </a:r>
            <a:r>
              <a:rPr lang="fr-FR" sz="1600" b="1" dirty="0"/>
              <a:t> </a:t>
            </a:r>
            <a:r>
              <a:rPr lang="fr-FR" sz="1600" dirty="0">
                <a:solidFill>
                  <a:schemeClr val="tx1"/>
                </a:solidFill>
              </a:rPr>
              <a:t>(</a:t>
            </a:r>
            <a:r>
              <a:rPr lang="fr-FR" sz="1600" dirty="0" err="1">
                <a:solidFill>
                  <a:schemeClr val="tx1"/>
                </a:solidFill>
              </a:rPr>
              <a:t>Etabl</a:t>
            </a:r>
            <a:r>
              <a:rPr lang="fr-FR" sz="1600" dirty="0">
                <a:solidFill>
                  <a:schemeClr val="tx1"/>
                </a:solidFill>
              </a:rPr>
              <a:t>. de Formation en Travail Social) regroupés par </a:t>
            </a:r>
            <a:r>
              <a:rPr lang="fr-FR" sz="1600" b="1" dirty="0">
                <a:solidFill>
                  <a:schemeClr val="tx1"/>
                </a:solidFill>
              </a:rPr>
              <a:t>diplôme d’État à l’échelle nationale </a:t>
            </a:r>
          </a:p>
          <a:p>
            <a:pPr>
              <a:spcAft>
                <a:spcPts val="0"/>
              </a:spcAft>
            </a:pPr>
            <a:r>
              <a:rPr lang="fr-FR" sz="1600" b="1" dirty="0">
                <a:solidFill>
                  <a:srgbClr val="EC130E"/>
                </a:solidFill>
              </a:rPr>
              <a:t>&gt; </a:t>
            </a:r>
            <a:r>
              <a:rPr lang="fr-FR" sz="1600" b="1" dirty="0">
                <a:solidFill>
                  <a:schemeClr val="bg1"/>
                </a:solidFill>
                <a:highlight>
                  <a:srgbClr val="0000FF"/>
                </a:highlight>
              </a:rPr>
              <a:t>Les DNA</a:t>
            </a:r>
            <a:r>
              <a:rPr lang="fr-FR" sz="1600" dirty="0">
                <a:solidFill>
                  <a:schemeClr val="tx1"/>
                </a:solidFill>
              </a:rPr>
              <a:t>  (diplôme national d’art) proposés par les écoles d’art du ministère de la culture regroupés par </a:t>
            </a:r>
            <a:r>
              <a:rPr lang="fr-FR" sz="1600" b="1" dirty="0">
                <a:solidFill>
                  <a:schemeClr val="tx1"/>
                </a:solidFill>
              </a:rPr>
              <a:t>mention à l’échelle nationale </a:t>
            </a:r>
          </a:p>
          <a:p>
            <a:pPr>
              <a:spcAft>
                <a:spcPts val="0"/>
              </a:spcAft>
            </a:pPr>
            <a:endParaRPr lang="fr-FR" sz="1600" dirty="0">
              <a:solidFill>
                <a:schemeClr val="tx1"/>
              </a:solidFill>
            </a:endParaRPr>
          </a:p>
          <a:p>
            <a:pPr marL="171450" indent="-171450">
              <a:lnSpc>
                <a:spcPct val="150000"/>
              </a:lnSpc>
              <a:buFont typeface="Arial" panose="020B0604020202020204" pitchFamily="34" charset="0"/>
              <a:buChar char="•"/>
            </a:pPr>
            <a:endParaRPr lang="fr-FR" sz="1600" b="1" dirty="0">
              <a:solidFill>
                <a:srgbClr val="F28E65"/>
              </a:solidFill>
            </a:endParaRPr>
          </a:p>
          <a:p>
            <a:pPr marL="171450" indent="-171450">
              <a:buFont typeface="Arial" panose="020B0604020202020204" pitchFamily="34" charset="0"/>
              <a:buChar char="•"/>
            </a:pPr>
            <a:endParaRPr lang="fr-FR" sz="1600" b="1" dirty="0">
              <a:solidFill>
                <a:srgbClr val="F28E65"/>
              </a:solidFill>
              <a:latin typeface="Calibri"/>
            </a:endParaRPr>
          </a:p>
          <a:p>
            <a:r>
              <a:rPr lang="fr-FR" sz="1600" b="1" dirty="0">
                <a:solidFill>
                  <a:srgbClr val="F28E65"/>
                </a:solidFill>
                <a:latin typeface="Calibri"/>
              </a:rPr>
              <a:t>                                 </a:t>
            </a:r>
          </a:p>
          <a:p>
            <a:endParaRPr lang="fr-FR" sz="1400" b="1" dirty="0">
              <a:solidFill>
                <a:srgbClr val="F28E65"/>
              </a:solidFill>
              <a:latin typeface="Calibri"/>
            </a:endParaRP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9</a:t>
            </a:fld>
            <a:endParaRPr lang="fr-FR"/>
          </a:p>
        </p:txBody>
      </p:sp>
    </p:spTree>
    <p:extLst>
      <p:ext uri="{BB962C8B-B14F-4D97-AF65-F5344CB8AC3E}">
        <p14:creationId xmlns:p14="http://schemas.microsoft.com/office/powerpoint/2010/main" val="1702998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840828"/>
            <a:ext cx="8424000" cy="650722"/>
          </a:xfrm>
        </p:spPr>
        <p:txBody>
          <a:bodyPr/>
          <a:lstStyle/>
          <a:p>
            <a:r>
              <a:rPr lang="fr-FR" sz="2200" dirty="0"/>
              <a:t>Focus sur les vœux multiples (3/4)</a:t>
            </a:r>
            <a:br>
              <a:rPr lang="fr-FR" sz="2200" dirty="0"/>
            </a:br>
            <a:br>
              <a:rPr lang="fr-FR" sz="2400" dirty="0"/>
            </a:br>
            <a:endParaRPr lang="fr-FR" sz="2400" dirty="0"/>
          </a:p>
        </p:txBody>
      </p:sp>
      <p:sp>
        <p:nvSpPr>
          <p:cNvPr id="3" name="Espace réservé du contenu 2"/>
          <p:cNvSpPr>
            <a:spLocks noGrp="1"/>
          </p:cNvSpPr>
          <p:nvPr>
            <p:ph sz="quarter" idx="4294967295"/>
          </p:nvPr>
        </p:nvSpPr>
        <p:spPr>
          <a:xfrm>
            <a:off x="359999" y="1329316"/>
            <a:ext cx="8424000" cy="3249828"/>
          </a:xfrm>
        </p:spPr>
        <p:txBody>
          <a:bodyPr/>
          <a:lstStyle/>
          <a:p>
            <a:r>
              <a:rPr lang="fr-FR" sz="1800" b="1" dirty="0">
                <a:latin typeface="Arial"/>
                <a:cs typeface="Arial"/>
              </a:rPr>
              <a:t>Les formations dont </a:t>
            </a:r>
            <a:r>
              <a:rPr lang="fr-FR" sz="1800" b="1" u="sng" dirty="0">
                <a:latin typeface="Arial"/>
                <a:cs typeface="Arial"/>
              </a:rPr>
              <a:t>le nombre de sous-vœux n’est pas limité</a:t>
            </a:r>
            <a:r>
              <a:rPr lang="fr-FR" sz="1800" b="1" dirty="0">
                <a:latin typeface="Arial"/>
                <a:cs typeface="Arial"/>
              </a:rPr>
              <a:t> : </a:t>
            </a:r>
          </a:p>
          <a:p>
            <a:endParaRPr lang="fr-FR" sz="500" b="1" u="sng" dirty="0">
              <a:latin typeface="Arial" panose="020B0604020202020204" pitchFamily="34" charset="0"/>
              <a:cs typeface="Arial" panose="020B0604020202020204" pitchFamily="34" charset="0"/>
            </a:endParaRPr>
          </a:p>
          <a:p>
            <a:pPr lvl="0"/>
            <a:r>
              <a:rPr lang="fr-FR" sz="1600" b="1" dirty="0">
                <a:solidFill>
                  <a:srgbClr val="EC130E"/>
                </a:solidFill>
              </a:rPr>
              <a:t>&gt; </a:t>
            </a:r>
            <a:r>
              <a:rPr lang="fr-FR" sz="1600" b="1" dirty="0">
                <a:solidFill>
                  <a:schemeClr val="bg1"/>
                </a:solidFill>
                <a:highlight>
                  <a:srgbClr val="0000FF"/>
                </a:highlight>
              </a:rPr>
              <a:t>Les IFSI</a:t>
            </a:r>
            <a:r>
              <a:rPr lang="fr-FR" sz="1600" b="1" dirty="0"/>
              <a:t> </a:t>
            </a:r>
            <a:r>
              <a:rPr lang="fr-FR" sz="1600" dirty="0">
                <a:solidFill>
                  <a:schemeClr val="tx1"/>
                </a:solidFill>
              </a:rPr>
              <a:t>(Instituts de Formation en Soins Infirmiers) et</a:t>
            </a:r>
            <a:r>
              <a:rPr lang="fr-FR" sz="1600" dirty="0"/>
              <a:t> </a:t>
            </a:r>
            <a:r>
              <a:rPr lang="fr-FR" sz="1600" b="1" dirty="0">
                <a:solidFill>
                  <a:schemeClr val="bg1"/>
                </a:solidFill>
                <a:highlight>
                  <a:srgbClr val="0000FF"/>
                </a:highlight>
              </a:rPr>
              <a:t>les instituts d'orthophonie, orthoptie et audioprothèse</a:t>
            </a:r>
            <a:r>
              <a:rPr lang="fr-FR" sz="1600" b="1" dirty="0"/>
              <a:t> </a:t>
            </a:r>
            <a:r>
              <a:rPr lang="fr-FR" sz="1600" dirty="0">
                <a:solidFill>
                  <a:schemeClr val="tx1"/>
                </a:solidFill>
              </a:rPr>
              <a:t>regroupés à </a:t>
            </a:r>
            <a:r>
              <a:rPr lang="fr-FR" sz="1600" b="1" dirty="0">
                <a:solidFill>
                  <a:schemeClr val="tx1"/>
                </a:solidFill>
              </a:rPr>
              <a:t>l’échelle territoriale</a:t>
            </a:r>
            <a:r>
              <a:rPr lang="fr-FR" sz="1600" dirty="0">
                <a:solidFill>
                  <a:schemeClr val="tx1"/>
                </a:solidFill>
              </a:rPr>
              <a:t>. </a:t>
            </a:r>
          </a:p>
          <a:p>
            <a:pPr marL="179388" lvl="0"/>
            <a:r>
              <a:rPr lang="fr-FR" sz="1600" b="1" i="1" dirty="0">
                <a:solidFill>
                  <a:schemeClr val="tx1"/>
                </a:solidFill>
              </a:rPr>
              <a:t>Rappel</a:t>
            </a:r>
            <a:r>
              <a:rPr lang="fr-FR" sz="1600" i="1" dirty="0">
                <a:solidFill>
                  <a:schemeClr val="tx1"/>
                </a:solidFill>
              </a:rPr>
              <a:t> </a:t>
            </a:r>
            <a:r>
              <a:rPr lang="fr-FR" sz="1600" b="1" i="1" dirty="0">
                <a:solidFill>
                  <a:schemeClr val="tx1"/>
                </a:solidFill>
              </a:rPr>
              <a:t>: limitation de 5 vœux multiples maximum par filière </a:t>
            </a:r>
          </a:p>
          <a:p>
            <a:pPr lvl="0"/>
            <a:r>
              <a:rPr lang="fr-FR" sz="1600" b="1" dirty="0">
                <a:solidFill>
                  <a:srgbClr val="EC130E"/>
                </a:solidFill>
              </a:rPr>
              <a:t>&gt; </a:t>
            </a:r>
            <a:r>
              <a:rPr lang="fr-FR" sz="1600" b="1" dirty="0">
                <a:solidFill>
                  <a:schemeClr val="bg1"/>
                </a:solidFill>
                <a:highlight>
                  <a:srgbClr val="0000FF"/>
                </a:highlight>
              </a:rPr>
              <a:t>Les écoles d'ingénieurs et de commerce/management</a:t>
            </a:r>
            <a:r>
              <a:rPr lang="fr-FR" sz="1600" b="1" dirty="0"/>
              <a:t> </a:t>
            </a:r>
            <a:r>
              <a:rPr lang="fr-FR" sz="1600" dirty="0">
                <a:solidFill>
                  <a:schemeClr val="tx1"/>
                </a:solidFill>
              </a:rPr>
              <a:t>regroupées </a:t>
            </a:r>
            <a:r>
              <a:rPr lang="fr-FR" sz="1600" b="1" dirty="0">
                <a:solidFill>
                  <a:schemeClr val="tx1"/>
                </a:solidFill>
              </a:rPr>
              <a:t>en réseau </a:t>
            </a:r>
            <a:r>
              <a:rPr lang="fr-FR" sz="1600" dirty="0">
                <a:solidFill>
                  <a:schemeClr val="tx1"/>
                </a:solidFill>
              </a:rPr>
              <a:t>et qui </a:t>
            </a:r>
            <a:r>
              <a:rPr lang="fr-FR" sz="1600" b="1" dirty="0">
                <a:solidFill>
                  <a:schemeClr val="tx1"/>
                </a:solidFill>
              </a:rPr>
              <a:t>recrutent sur concours commun </a:t>
            </a:r>
          </a:p>
          <a:p>
            <a:pPr lvl="0"/>
            <a:r>
              <a:rPr lang="fr-FR" sz="1600" b="1" dirty="0">
                <a:solidFill>
                  <a:srgbClr val="EC130E"/>
                </a:solidFill>
              </a:rPr>
              <a:t>&gt; </a:t>
            </a:r>
            <a:r>
              <a:rPr lang="fr-FR" sz="1600" b="1" dirty="0">
                <a:solidFill>
                  <a:schemeClr val="bg1"/>
                </a:solidFill>
                <a:highlight>
                  <a:srgbClr val="0000FF"/>
                </a:highlight>
              </a:rPr>
              <a:t>Le réseau des Sciences Po / IEP</a:t>
            </a:r>
            <a:r>
              <a:rPr lang="fr-FR" sz="1600" b="1" dirty="0"/>
              <a:t> </a:t>
            </a:r>
            <a:r>
              <a:rPr lang="fr-FR" sz="1600" dirty="0">
                <a:solidFill>
                  <a:schemeClr val="tx1"/>
                </a:solidFill>
              </a:rPr>
              <a:t>(Aix, Lille, Lyon, Rennes, Saint-Germain-en-Laye, Strasbourg et Toulouse) et </a:t>
            </a:r>
            <a:r>
              <a:rPr lang="fr-FR" sz="1600" b="1" dirty="0">
                <a:solidFill>
                  <a:schemeClr val="bg1"/>
                </a:solidFill>
                <a:highlight>
                  <a:srgbClr val="0000FF"/>
                </a:highlight>
              </a:rPr>
              <a:t>Sciences Po / IEP Paris</a:t>
            </a:r>
            <a:r>
              <a:rPr lang="fr-FR" sz="1600" b="1" dirty="0"/>
              <a:t> </a:t>
            </a:r>
          </a:p>
          <a:p>
            <a:pPr lvl="0"/>
            <a:r>
              <a:rPr lang="fr-FR" sz="1600" b="1" dirty="0">
                <a:solidFill>
                  <a:srgbClr val="EC130E"/>
                </a:solidFill>
              </a:rPr>
              <a:t>&gt; </a:t>
            </a:r>
            <a:r>
              <a:rPr lang="fr-FR" sz="1600" b="1" dirty="0">
                <a:solidFill>
                  <a:schemeClr val="bg1"/>
                </a:solidFill>
                <a:highlight>
                  <a:srgbClr val="0000FF"/>
                </a:highlight>
              </a:rPr>
              <a:t>Les parcours spécifiques "accès santé" (PASS) en Ile-de-France</a:t>
            </a:r>
            <a:r>
              <a:rPr lang="fr-FR" sz="1600" b="1" dirty="0"/>
              <a:t> </a:t>
            </a:r>
            <a:r>
              <a:rPr lang="fr-FR" sz="1600" dirty="0">
                <a:solidFill>
                  <a:schemeClr val="tx1"/>
                </a:solidFill>
              </a:rPr>
              <a:t>regroupés à l’échelle régionale </a:t>
            </a:r>
          </a:p>
          <a:p>
            <a:r>
              <a:rPr lang="fr-FR" sz="1600" b="1" dirty="0">
                <a:solidFill>
                  <a:srgbClr val="EC130E"/>
                </a:solidFill>
              </a:rPr>
              <a:t>&gt; </a:t>
            </a:r>
            <a:r>
              <a:rPr lang="fr-FR" sz="1600" b="1" dirty="0">
                <a:solidFill>
                  <a:schemeClr val="bg1"/>
                </a:solidFill>
                <a:highlight>
                  <a:srgbClr val="0000FF"/>
                </a:highlight>
              </a:rPr>
              <a:t>Le concours commun des écoles nationales vétérinaires</a:t>
            </a:r>
            <a:r>
              <a:rPr lang="fr-FR" sz="1600" b="1" dirty="0"/>
              <a:t> </a:t>
            </a:r>
            <a:r>
              <a:rPr lang="fr-FR" sz="1400" b="1" dirty="0"/>
              <a:t>   </a:t>
            </a:r>
            <a:endParaRPr lang="fr-FR" sz="1400" b="1" dirty="0">
              <a:cs typeface="Arial"/>
            </a:endParaRP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10</a:t>
            </a:fld>
            <a:endParaRPr lang="fr-FR"/>
          </a:p>
        </p:txBody>
      </p:sp>
    </p:spTree>
    <p:extLst>
      <p:ext uri="{BB962C8B-B14F-4D97-AF65-F5344CB8AC3E}">
        <p14:creationId xmlns:p14="http://schemas.microsoft.com/office/powerpoint/2010/main" val="2007359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Focus sur les vœux multiples : exemples (4/4)</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11</a:t>
            </a:fld>
            <a:endParaRPr lang="fr-FR"/>
          </a:p>
        </p:txBody>
      </p:sp>
      <p:sp>
        <p:nvSpPr>
          <p:cNvPr id="8" name="Espace réservé du contenu 7"/>
          <p:cNvSpPr>
            <a:spLocks noGrp="1"/>
          </p:cNvSpPr>
          <p:nvPr>
            <p:ph sz="quarter" idx="4294967295"/>
          </p:nvPr>
        </p:nvSpPr>
        <p:spPr>
          <a:xfrm>
            <a:off x="251520" y="1275606"/>
            <a:ext cx="8514816" cy="2646313"/>
          </a:xfrm>
        </p:spPr>
        <p:txBody>
          <a:bodyPr/>
          <a:lstStyle/>
          <a:p>
            <a:pPr>
              <a:spcAft>
                <a:spcPts val="0"/>
              </a:spcAft>
              <a:defRPr/>
            </a:pPr>
            <a:endParaRPr lang="fr-FR" sz="1600" b="1" dirty="0">
              <a:solidFill>
                <a:srgbClr val="F28E65"/>
              </a:solidFill>
            </a:endParaRPr>
          </a:p>
          <a:p>
            <a:pPr>
              <a:spcAft>
                <a:spcPts val="0"/>
              </a:spcAft>
              <a:defRPr/>
            </a:pPr>
            <a:r>
              <a:rPr lang="fr-FR" sz="1600" b="1" dirty="0"/>
              <a:t>Vous demandez un BTS « Métiers de la chimie » dans 7 établissements différents</a:t>
            </a:r>
            <a:endParaRPr lang="fr-FR" sz="800" b="1" dirty="0"/>
          </a:p>
          <a:p>
            <a:pPr>
              <a:spcAft>
                <a:spcPts val="0"/>
              </a:spcAft>
              <a:defRPr/>
            </a:pPr>
            <a:endParaRPr lang="fr-FR" sz="400" b="1" dirty="0"/>
          </a:p>
          <a:p>
            <a:pPr marL="285750" indent="-285750">
              <a:spcAft>
                <a:spcPts val="0"/>
              </a:spcAft>
              <a:buFont typeface="Wingdings" panose="05000000000000000000" pitchFamily="2" charset="2"/>
              <a:buChar char="à"/>
              <a:defRPr/>
            </a:pPr>
            <a:r>
              <a:rPr lang="fr-FR" sz="1600" dirty="0">
                <a:solidFill>
                  <a:schemeClr val="tx1"/>
                </a:solidFill>
                <a:sym typeface="Wingdings" panose="05000000000000000000" pitchFamily="2" charset="2"/>
              </a:rPr>
              <a:t>Dans votre dossier, ces demandes comptent pour 1 vœu (le BTS) et 7 sous-vœux (les établissements) qui sont décomptés dans la limite des 20 sous-vœux autorisés. </a:t>
            </a:r>
          </a:p>
          <a:p>
            <a:pPr>
              <a:spcAft>
                <a:spcPts val="0"/>
              </a:spcAft>
              <a:defRPr/>
            </a:pPr>
            <a:endParaRPr lang="fr-FR" sz="1600" dirty="0">
              <a:sym typeface="Wingdings" panose="05000000000000000000" pitchFamily="2" charset="2"/>
            </a:endParaRPr>
          </a:p>
          <a:p>
            <a:pPr defTabSz="457200">
              <a:spcAft>
                <a:spcPts val="0"/>
              </a:spcAft>
              <a:defRPr/>
            </a:pPr>
            <a:r>
              <a:rPr lang="fr-FR" sz="1600" b="1" dirty="0"/>
              <a:t>Le regroupement d’instituts de formation en soins infirmiers (IFSI) de l’Université Paris Saclay propose 7 instituts. Vous demandez 4 instituts au sein de ce regroupement :</a:t>
            </a:r>
            <a:endParaRPr lang="fr-FR" sz="1600" dirty="0">
              <a:sym typeface="Wingdings" panose="05000000000000000000" pitchFamily="2" charset="2"/>
            </a:endParaRPr>
          </a:p>
          <a:p>
            <a:pPr>
              <a:spcAft>
                <a:spcPts val="0"/>
              </a:spcAft>
              <a:defRPr/>
            </a:pPr>
            <a:endParaRPr lang="fr-FR" sz="400" dirty="0">
              <a:solidFill>
                <a:schemeClr val="tx1"/>
              </a:solidFill>
              <a:sym typeface="Wingdings" panose="05000000000000000000" pitchFamily="2" charset="2"/>
            </a:endParaRPr>
          </a:p>
          <a:p>
            <a:pPr marL="285750" indent="-285750">
              <a:spcAft>
                <a:spcPts val="0"/>
              </a:spcAft>
              <a:buFont typeface="Wingdings" panose="05000000000000000000" pitchFamily="2" charset="2"/>
              <a:buChar char="à"/>
              <a:defRPr/>
            </a:pPr>
            <a:r>
              <a:rPr lang="fr-FR" sz="1600" dirty="0">
                <a:solidFill>
                  <a:schemeClr val="tx1"/>
                </a:solidFill>
                <a:sym typeface="Wingdings" panose="05000000000000000000" pitchFamily="2" charset="2"/>
              </a:rPr>
              <a:t>Dans votre dossier, ces demandes comptent pour 1 vœu (le regroupement d’IFSI) et 4 sous-vœux (les instituts), qui ne sont pas décomptés. </a:t>
            </a:r>
          </a:p>
          <a:p>
            <a:pPr defTabSz="457200">
              <a:spcAft>
                <a:spcPts val="0"/>
              </a:spcAft>
              <a:defRPr/>
            </a:pPr>
            <a:endParaRPr lang="fr-FR" sz="1600" b="1" dirty="0"/>
          </a:p>
          <a:p>
            <a:pPr marL="742950" lvl="1" indent="-285750" defTabSz="457200">
              <a:spcBef>
                <a:spcPts val="0"/>
              </a:spcBef>
              <a:spcAft>
                <a:spcPts val="0"/>
              </a:spcAft>
              <a:defRPr/>
            </a:pPr>
            <a:endParaRPr lang="fr-FR" sz="1600" dirty="0">
              <a:solidFill>
                <a:srgbClr val="0C5076"/>
              </a:solidFill>
            </a:endParaRPr>
          </a:p>
          <a:p>
            <a:pPr marL="742950" lvl="1" indent="-285750" defTabSz="457200">
              <a:spcBef>
                <a:spcPts val="0"/>
              </a:spcBef>
              <a:spcAft>
                <a:spcPts val="0"/>
              </a:spcAft>
              <a:defRPr/>
            </a:pPr>
            <a:endParaRPr lang="fr-FR" sz="1600" dirty="0">
              <a:solidFill>
                <a:srgbClr val="0C5076"/>
              </a:solidFill>
            </a:endParaRPr>
          </a:p>
        </p:txBody>
      </p:sp>
      <p:sp>
        <p:nvSpPr>
          <p:cNvPr id="3" name="Rectangle à coins arrondis 2"/>
          <p:cNvSpPr/>
          <p:nvPr/>
        </p:nvSpPr>
        <p:spPr>
          <a:xfrm>
            <a:off x="251520" y="3795393"/>
            <a:ext cx="8137106" cy="557316"/>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457200">
              <a:lnSpc>
                <a:spcPct val="90000"/>
              </a:lnSpc>
              <a:buSzPct val="100000"/>
              <a:defRPr/>
            </a:pPr>
            <a:r>
              <a:rPr lang="fr-FR" sz="1600" b="1" u="sng">
                <a:solidFill>
                  <a:schemeClr val="bg1"/>
                </a:solidFill>
              </a:rPr>
              <a:t>A noter </a:t>
            </a:r>
            <a:r>
              <a:rPr lang="fr-FR" sz="1600" kern="0">
                <a:solidFill>
                  <a:schemeClr val="bg1"/>
                </a:solidFill>
              </a:rPr>
              <a:t>: rassurez-vous, dans votre dossier Parcoursup, un compteur de vœux permet de suivre les vœux multiples et sous-vœux formulés.</a:t>
            </a:r>
            <a:endParaRPr lang="fr-FR" sz="1600" kern="0" dirty="0">
              <a:solidFill>
                <a:schemeClr val="bg1"/>
              </a:solidFill>
            </a:endParaRPr>
          </a:p>
        </p:txBody>
      </p:sp>
    </p:spTree>
    <p:extLst>
      <p:ext uri="{BB962C8B-B14F-4D97-AF65-F5344CB8AC3E}">
        <p14:creationId xmlns:p14="http://schemas.microsoft.com/office/powerpoint/2010/main" val="1943004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Focus sur les vœux en apprentissage </a:t>
            </a:r>
          </a:p>
        </p:txBody>
      </p:sp>
      <p:sp>
        <p:nvSpPr>
          <p:cNvPr id="3" name="Espace réservé du contenu 2"/>
          <p:cNvSpPr>
            <a:spLocks noGrp="1"/>
          </p:cNvSpPr>
          <p:nvPr>
            <p:ph sz="quarter" idx="4294967295"/>
          </p:nvPr>
        </p:nvSpPr>
        <p:spPr>
          <a:xfrm>
            <a:off x="294694" y="1303836"/>
            <a:ext cx="8424936" cy="3513319"/>
          </a:xfrm>
        </p:spPr>
        <p:txBody>
          <a:bodyPr/>
          <a:lstStyle/>
          <a:p>
            <a:pPr marL="0" lvl="1" indent="0">
              <a:spcBef>
                <a:spcPts val="0"/>
              </a:spcBef>
              <a:spcAft>
                <a:spcPts val="0"/>
              </a:spcAft>
              <a:buNone/>
              <a:defRPr/>
            </a:pPr>
            <a:endParaRPr lang="fr-FR" sz="1600" dirty="0">
              <a:solidFill>
                <a:srgbClr val="0C5076"/>
              </a:solidFill>
            </a:endParaRPr>
          </a:p>
          <a:p>
            <a:r>
              <a:rPr lang="fr-FR" sz="1600" b="1" dirty="0">
                <a:solidFill>
                  <a:srgbClr val="EC130E"/>
                </a:solidFill>
              </a:rPr>
              <a:t>&gt;</a:t>
            </a:r>
            <a:r>
              <a:rPr lang="fr-FR" sz="1600" b="1" dirty="0">
                <a:solidFill>
                  <a:srgbClr val="FF0000"/>
                </a:solidFill>
              </a:rPr>
              <a:t> </a:t>
            </a:r>
            <a:r>
              <a:rPr lang="fr-FR" sz="1600" b="1" dirty="0">
                <a:solidFill>
                  <a:schemeClr val="bg1"/>
                </a:solidFill>
                <a:highlight>
                  <a:srgbClr val="0000FF"/>
                </a:highlight>
              </a:rPr>
              <a:t>Jusqu’à 10 vœux en apprentissage</a:t>
            </a:r>
            <a:r>
              <a:rPr lang="fr-FR" sz="1600" dirty="0">
                <a:solidFill>
                  <a:schemeClr val="tx1"/>
                </a:solidFill>
              </a:rPr>
              <a:t>, en plus des 10 autres vœux autorisés</a:t>
            </a:r>
          </a:p>
          <a:p>
            <a:pPr>
              <a:spcAft>
                <a:spcPts val="0"/>
              </a:spcAft>
            </a:pPr>
            <a:endParaRPr lang="fr-FR" sz="1600" dirty="0"/>
          </a:p>
          <a:p>
            <a:r>
              <a:rPr lang="fr-FR" sz="1600" b="1" dirty="0">
                <a:solidFill>
                  <a:srgbClr val="EC130E"/>
                </a:solidFill>
              </a:rPr>
              <a:t>&gt;</a:t>
            </a:r>
            <a:r>
              <a:rPr lang="fr-FR" sz="1600" b="1" dirty="0">
                <a:solidFill>
                  <a:srgbClr val="F28E65"/>
                </a:solidFill>
              </a:rPr>
              <a:t> </a:t>
            </a:r>
            <a:r>
              <a:rPr lang="fr-FR" sz="1600" b="1" dirty="0">
                <a:solidFill>
                  <a:schemeClr val="bg1"/>
                </a:solidFill>
                <a:highlight>
                  <a:srgbClr val="0000FF"/>
                </a:highlight>
              </a:rPr>
              <a:t>Pas de date limite pour formuler des vœux en apprentissage</a:t>
            </a:r>
            <a:r>
              <a:rPr lang="fr-FR" sz="1600" b="1" dirty="0"/>
              <a:t> </a:t>
            </a:r>
            <a:r>
              <a:rPr lang="fr-FR" sz="1600" dirty="0">
                <a:solidFill>
                  <a:schemeClr val="tx1"/>
                </a:solidFill>
              </a:rPr>
              <a:t>(pour la majorité des formations en apprentissage)</a:t>
            </a:r>
          </a:p>
          <a:p>
            <a:endParaRPr lang="fr-FR" sz="1600" b="1" dirty="0">
              <a:solidFill>
                <a:srgbClr val="FF0000"/>
              </a:solidFill>
            </a:endParaRPr>
          </a:p>
          <a:p>
            <a:r>
              <a:rPr lang="fr-FR" sz="1600" b="1" dirty="0">
                <a:solidFill>
                  <a:srgbClr val="FF0000"/>
                </a:solidFill>
              </a:rPr>
              <a:t>&gt;</a:t>
            </a:r>
            <a:r>
              <a:rPr lang="fr-FR" sz="1600" dirty="0"/>
              <a:t> </a:t>
            </a:r>
            <a:r>
              <a:rPr lang="fr-FR" sz="1600" b="1" dirty="0">
                <a:solidFill>
                  <a:schemeClr val="bg1"/>
                </a:solidFill>
                <a:highlight>
                  <a:srgbClr val="0000FF"/>
                </a:highlight>
              </a:rPr>
              <a:t>Une rubrique spécifique dans votre dossier pour vos vœux en apprentissage</a:t>
            </a:r>
          </a:p>
          <a:p>
            <a:endParaRPr lang="fr-FR" sz="800" dirty="0"/>
          </a:p>
          <a:p>
            <a:endParaRPr lang="fr-FR" sz="500"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12</a:t>
            </a:fld>
            <a:endParaRPr lang="fr-FR"/>
          </a:p>
        </p:txBody>
      </p:sp>
      <p:sp>
        <p:nvSpPr>
          <p:cNvPr id="4" name="Rectangle à coins arrondis 3"/>
          <p:cNvSpPr/>
          <p:nvPr/>
        </p:nvSpPr>
        <p:spPr>
          <a:xfrm>
            <a:off x="228283" y="3540266"/>
            <a:ext cx="8557758" cy="914400"/>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457200">
              <a:lnSpc>
                <a:spcPct val="90000"/>
              </a:lnSpc>
              <a:buSzPct val="100000"/>
              <a:defRPr/>
            </a:pPr>
            <a:r>
              <a:rPr lang="fr-FR" sz="1600" b="1" u="sng" dirty="0">
                <a:solidFill>
                  <a:schemeClr val="bg1"/>
                </a:solidFill>
              </a:rPr>
              <a:t>Rappel</a:t>
            </a:r>
            <a:r>
              <a:rPr lang="fr-FR" sz="1600" b="1" kern="0" dirty="0">
                <a:solidFill>
                  <a:schemeClr val="bg1"/>
                </a:solidFill>
              </a:rPr>
              <a:t> </a:t>
            </a:r>
            <a:r>
              <a:rPr lang="fr-FR" sz="1600" kern="0" dirty="0">
                <a:solidFill>
                  <a:schemeClr val="bg1"/>
                </a:solidFill>
              </a:rPr>
              <a:t>: les centres de formation en apprentissage ont pour mission d’accompagner les candidats en apprentissage pour trouver un employeur et signer un contrat d’apprentissage.</a:t>
            </a:r>
          </a:p>
          <a:p>
            <a:pPr marL="0" lvl="1" defTabSz="457200">
              <a:lnSpc>
                <a:spcPct val="90000"/>
              </a:lnSpc>
              <a:buSzPct val="100000"/>
              <a:defRPr/>
            </a:pPr>
            <a:r>
              <a:rPr lang="fr-FR" sz="1600" kern="0" dirty="0">
                <a:solidFill>
                  <a:schemeClr val="bg1"/>
                </a:solidFill>
              </a:rPr>
              <a:t>Retrouvez des conseils pour trouver un employeur sur Parcoursup.fr  </a:t>
            </a:r>
          </a:p>
        </p:txBody>
      </p:sp>
    </p:spTree>
    <p:extLst>
      <p:ext uri="{BB962C8B-B14F-4D97-AF65-F5344CB8AC3E}">
        <p14:creationId xmlns:p14="http://schemas.microsoft.com/office/powerpoint/2010/main" val="3224629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Focus sur le secteur géographique (1/2) </a:t>
            </a:r>
          </a:p>
        </p:txBody>
      </p:sp>
      <p:sp>
        <p:nvSpPr>
          <p:cNvPr id="3" name="Espace réservé du contenu 2"/>
          <p:cNvSpPr>
            <a:spLocks noGrp="1"/>
          </p:cNvSpPr>
          <p:nvPr>
            <p:ph sz="quarter" idx="4294967295"/>
          </p:nvPr>
        </p:nvSpPr>
        <p:spPr>
          <a:xfrm>
            <a:off x="359999" y="1419622"/>
            <a:ext cx="8523604" cy="3280966"/>
          </a:xfrm>
        </p:spPr>
        <p:txBody>
          <a:bodyPr/>
          <a:lstStyle/>
          <a:p>
            <a:pPr marL="0" lvl="1" indent="0">
              <a:buSzPct val="100000"/>
              <a:buNone/>
            </a:pPr>
            <a:r>
              <a:rPr lang="fr-FR" sz="1800" b="1" dirty="0">
                <a:solidFill>
                  <a:schemeClr val="bg1"/>
                </a:solidFill>
                <a:highlight>
                  <a:srgbClr val="0000FF"/>
                </a:highlight>
              </a:rPr>
              <a:t>Pour les formations sélectives</a:t>
            </a:r>
            <a:r>
              <a:rPr lang="fr-FR" sz="1700" b="1" dirty="0"/>
              <a:t> (BTS, BUT, IFSI, écoles…)  </a:t>
            </a:r>
            <a:r>
              <a:rPr lang="fr-FR" sz="1700" dirty="0"/>
              <a:t> </a:t>
            </a:r>
            <a:endParaRPr lang="fr-FR" dirty="0"/>
          </a:p>
          <a:p>
            <a:pPr marL="177800" lvl="1" indent="-177800">
              <a:lnSpc>
                <a:spcPct val="80000"/>
              </a:lnSpc>
              <a:buClr>
                <a:srgbClr val="EC130E"/>
              </a:buClr>
              <a:buSzPct val="100000"/>
              <a:buFont typeface="Lucida Grande"/>
              <a:buChar char="&gt;"/>
              <a:defRPr/>
            </a:pPr>
            <a:r>
              <a:rPr lang="fr-FR" sz="1600" b="1" u="sng" dirty="0">
                <a:solidFill>
                  <a:schemeClr val="tx1"/>
                </a:solidFill>
              </a:rPr>
              <a:t>Il n’y a pas de secteur géographique.</a:t>
            </a:r>
            <a:r>
              <a:rPr lang="fr-FR" sz="1600" b="1" dirty="0">
                <a:solidFill>
                  <a:schemeClr val="tx1"/>
                </a:solidFill>
              </a:rPr>
              <a:t>  </a:t>
            </a:r>
            <a:r>
              <a:rPr lang="fr-FR" sz="1600" dirty="0">
                <a:solidFill>
                  <a:schemeClr val="tx1"/>
                </a:solidFill>
              </a:rPr>
              <a:t>Les lycéens peuvent faire des vœux pour les formations qui les intéressent où qu’elles soient, dans leur académie ou en dehors.</a:t>
            </a:r>
            <a:r>
              <a:rPr lang="fr-FR" sz="1600" b="1" u="sng" dirty="0">
                <a:solidFill>
                  <a:schemeClr val="tx1"/>
                </a:solidFill>
              </a:rPr>
              <a:t> </a:t>
            </a:r>
            <a:endParaRPr lang="fr-FR" sz="1700" dirty="0">
              <a:solidFill>
                <a:schemeClr val="tx1"/>
              </a:solidFill>
            </a:endParaRPr>
          </a:p>
          <a:p>
            <a:pPr marL="177800" lvl="1" indent="-177800">
              <a:lnSpc>
                <a:spcPct val="80000"/>
              </a:lnSpc>
              <a:buClr>
                <a:srgbClr val="EC130E"/>
              </a:buClr>
              <a:buSzPct val="100000"/>
              <a:buFont typeface="Lucida Grande"/>
              <a:buChar char="&gt;"/>
              <a:defRPr/>
            </a:pPr>
            <a:endParaRPr lang="fr-FR" sz="1700" b="1" dirty="0">
              <a:solidFill>
                <a:srgbClr val="F28E65"/>
              </a:solidFill>
            </a:endParaRPr>
          </a:p>
          <a:p>
            <a:pPr marL="0" lvl="1" indent="0">
              <a:lnSpc>
                <a:spcPct val="80000"/>
              </a:lnSpc>
              <a:buClr>
                <a:srgbClr val="EC130E"/>
              </a:buClr>
              <a:buSzPct val="100000"/>
              <a:buNone/>
              <a:defRPr/>
            </a:pPr>
            <a:r>
              <a:rPr lang="fr-FR" sz="1800" b="1" dirty="0">
                <a:solidFill>
                  <a:schemeClr val="bg1"/>
                </a:solidFill>
                <a:highlight>
                  <a:srgbClr val="0000FF"/>
                </a:highlight>
              </a:rPr>
              <a:t>Pour les formations non-sélectives</a:t>
            </a:r>
            <a:r>
              <a:rPr lang="fr-FR" sz="1700" b="1" dirty="0"/>
              <a:t> (licences, PPPE, PASS)</a:t>
            </a:r>
            <a:r>
              <a:rPr lang="fr-FR" sz="1700" dirty="0"/>
              <a:t> </a:t>
            </a:r>
            <a:endParaRPr lang="fr-FR" sz="1700" dirty="0">
              <a:cs typeface="Arial"/>
            </a:endParaRPr>
          </a:p>
          <a:p>
            <a:pPr marL="177800" lvl="1" indent="-177800">
              <a:lnSpc>
                <a:spcPct val="90000"/>
              </a:lnSpc>
              <a:buClr>
                <a:srgbClr val="EC130E"/>
              </a:buClr>
              <a:buSzPct val="100000"/>
              <a:buFont typeface="Lucida Grande"/>
              <a:buChar char="&gt;"/>
              <a:defRPr/>
            </a:pPr>
            <a:r>
              <a:rPr lang="fr-FR" sz="1500" dirty="0">
                <a:solidFill>
                  <a:schemeClr val="tx1"/>
                </a:solidFill>
              </a:rPr>
              <a:t>Les lycéens peuvent faire des vœux pour les formations qui les intéressent dans leur académie ou en dehors. Lorsque la licence, le PPPE ou le PASS est très demandé, </a:t>
            </a:r>
            <a:r>
              <a:rPr lang="fr-FR" sz="1500" b="1" dirty="0">
                <a:solidFill>
                  <a:schemeClr val="tx1"/>
                </a:solidFill>
              </a:rPr>
              <a:t>une priorité au secteur géographique (généralement l’académie) s’applique : </a:t>
            </a:r>
            <a:r>
              <a:rPr lang="fr-FR" sz="1500" dirty="0">
                <a:solidFill>
                  <a:schemeClr val="tx1"/>
                </a:solidFill>
              </a:rPr>
              <a:t>un pourcentage maximum de candidats résidant en dehors du secteur géographique est alors fixé par le recteur. </a:t>
            </a:r>
          </a:p>
          <a:p>
            <a:pPr marL="177800" lvl="1" indent="-177800">
              <a:lnSpc>
                <a:spcPct val="90000"/>
              </a:lnSpc>
              <a:buClr>
                <a:srgbClr val="EC130E"/>
              </a:buClr>
              <a:buSzPct val="100000"/>
              <a:buFont typeface="Lucida Grande"/>
              <a:buChar char="&gt;"/>
              <a:defRPr/>
            </a:pPr>
            <a:r>
              <a:rPr lang="fr-FR" sz="1500" dirty="0">
                <a:solidFill>
                  <a:schemeClr val="tx1"/>
                </a:solidFill>
              </a:rPr>
              <a:t>L’appartenance ou non au secteur est affichée aux candidats. Les pourcentages fixés par les recteurs seront affichés sur Parcoursup avant le début de la phase d’admission. </a:t>
            </a:r>
          </a:p>
          <a:p>
            <a:pPr marL="0" lvl="1" indent="0">
              <a:buSzPct val="100000"/>
              <a:buNone/>
              <a:defRPr/>
            </a:pPr>
            <a:r>
              <a:rPr lang="fr-FR" sz="900" dirty="0"/>
              <a:t>          </a:t>
            </a:r>
            <a:endParaRPr lang="fr-FR" sz="900" b="1" dirty="0">
              <a:solidFill>
                <a:srgbClr val="F28E65"/>
              </a:solidFill>
            </a:endParaRP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13</a:t>
            </a:fld>
            <a:endParaRPr lang="fr-FR"/>
          </a:p>
        </p:txBody>
      </p:sp>
      <p:sp>
        <p:nvSpPr>
          <p:cNvPr id="7" name="Rectangle à coins arrondis 6"/>
          <p:cNvSpPr/>
          <p:nvPr/>
        </p:nvSpPr>
        <p:spPr>
          <a:xfrm>
            <a:off x="4886325" y="86105"/>
            <a:ext cx="38787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Des formations sur l’ensemble du territoire</a:t>
            </a:r>
          </a:p>
        </p:txBody>
      </p:sp>
    </p:spTree>
    <p:extLst>
      <p:ext uri="{BB962C8B-B14F-4D97-AF65-F5344CB8AC3E}">
        <p14:creationId xmlns:p14="http://schemas.microsoft.com/office/powerpoint/2010/main" val="327653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447654"/>
          </a:xfrm>
        </p:spPr>
        <p:txBody>
          <a:bodyPr/>
          <a:lstStyle/>
          <a:p>
            <a:r>
              <a:rPr lang="fr-FR" sz="2200" dirty="0"/>
              <a:t>Focus sur le secteur géographique (2/2) </a:t>
            </a:r>
          </a:p>
        </p:txBody>
      </p:sp>
      <p:sp>
        <p:nvSpPr>
          <p:cNvPr id="3" name="Espace réservé du contenu 2"/>
          <p:cNvSpPr>
            <a:spLocks noGrp="1"/>
          </p:cNvSpPr>
          <p:nvPr>
            <p:ph sz="quarter" idx="4294967295"/>
          </p:nvPr>
        </p:nvSpPr>
        <p:spPr>
          <a:xfrm>
            <a:off x="360001" y="1512128"/>
            <a:ext cx="8392391" cy="3075846"/>
          </a:xfrm>
        </p:spPr>
        <p:txBody>
          <a:bodyPr/>
          <a:lstStyle/>
          <a:p>
            <a:r>
              <a:rPr lang="fr-FR" sz="1800" b="1" dirty="0">
                <a:solidFill>
                  <a:schemeClr val="bg1"/>
                </a:solidFill>
                <a:highlight>
                  <a:srgbClr val="0000FF"/>
                </a:highlight>
              </a:rPr>
              <a:t>Secteur géographique Ile-de-France</a:t>
            </a:r>
            <a:r>
              <a:rPr lang="fr-FR" sz="1800" b="1" dirty="0"/>
              <a:t> </a:t>
            </a:r>
            <a:r>
              <a:rPr lang="fr-FR" sz="1400" dirty="0">
                <a:solidFill>
                  <a:schemeClr val="tx1"/>
                </a:solidFill>
              </a:rPr>
              <a:t>: </a:t>
            </a:r>
            <a:r>
              <a:rPr lang="fr-FR" sz="1800" dirty="0">
                <a:solidFill>
                  <a:schemeClr val="tx1"/>
                </a:solidFill>
              </a:rPr>
              <a:t>il n’est fait </a:t>
            </a:r>
            <a:r>
              <a:rPr lang="fr-FR" sz="1800" b="1" dirty="0"/>
              <a:t>aucune distinction</a:t>
            </a:r>
            <a:r>
              <a:rPr lang="fr-FR" sz="1800" b="1" dirty="0">
                <a:solidFill>
                  <a:srgbClr val="F28E65"/>
                </a:solidFill>
              </a:rPr>
              <a:t> </a:t>
            </a:r>
            <a:r>
              <a:rPr lang="fr-FR" sz="1800" dirty="0">
                <a:solidFill>
                  <a:schemeClr val="tx1"/>
                </a:solidFill>
              </a:rPr>
              <a:t>entre les 3 académies de Créteil, Paris et Versailles. </a:t>
            </a:r>
            <a:endParaRPr lang="fr-FR" sz="1400" dirty="0">
              <a:solidFill>
                <a:schemeClr val="tx1"/>
              </a:solidFill>
            </a:endParaRPr>
          </a:p>
          <a:p>
            <a:endParaRPr lang="fr-FR" sz="1800" b="1" dirty="0">
              <a:solidFill>
                <a:srgbClr val="F28E65"/>
              </a:solidFill>
            </a:endParaRPr>
          </a:p>
          <a:p>
            <a:r>
              <a:rPr lang="fr-FR" sz="1800" b="1" dirty="0"/>
              <a:t>Par exception, sont considérés comme « résidant dans l’académie » où se situe la licence demandée</a:t>
            </a:r>
            <a:r>
              <a:rPr lang="fr-FR" sz="1800" b="1" dirty="0">
                <a:solidFill>
                  <a:srgbClr val="F28E65"/>
                </a:solidFill>
              </a:rPr>
              <a:t> </a:t>
            </a:r>
            <a:r>
              <a:rPr lang="fr-FR" sz="1100" b="1" dirty="0">
                <a:solidFill>
                  <a:srgbClr val="3D566E"/>
                </a:solidFill>
              </a:rPr>
              <a:t>:</a:t>
            </a:r>
          </a:p>
          <a:p>
            <a:r>
              <a:rPr lang="fr-FR" sz="1400" dirty="0">
                <a:solidFill>
                  <a:srgbClr val="EC130E"/>
                </a:solidFill>
              </a:rPr>
              <a:t>&gt;</a:t>
            </a:r>
            <a:r>
              <a:rPr lang="fr-FR" sz="1400" dirty="0"/>
              <a:t> </a:t>
            </a:r>
            <a:r>
              <a:rPr lang="fr-FR" sz="1400" dirty="0">
                <a:solidFill>
                  <a:schemeClr val="tx1"/>
                </a:solidFill>
              </a:rPr>
              <a:t>Les candidats qui souhaitent accéder à une mention de licence qui n’est pas dispensée dans leur académie de résidence </a:t>
            </a:r>
          </a:p>
          <a:p>
            <a:r>
              <a:rPr lang="fr-FR" sz="1400" dirty="0">
                <a:solidFill>
                  <a:srgbClr val="EC130E"/>
                </a:solidFill>
              </a:rPr>
              <a:t>&gt;</a:t>
            </a:r>
            <a:r>
              <a:rPr lang="fr-FR" sz="1400" dirty="0">
                <a:solidFill>
                  <a:schemeClr val="tx1"/>
                </a:solidFill>
              </a:rPr>
              <a:t> Les candidats ressortissants français ou ressortissants d’un État membre de l’Union européenne qui sont établis hors de France </a:t>
            </a:r>
          </a:p>
          <a:p>
            <a:r>
              <a:rPr lang="fr-FR" sz="1400" dirty="0">
                <a:solidFill>
                  <a:srgbClr val="EC130E"/>
                </a:solidFill>
              </a:rPr>
              <a:t>&gt;</a:t>
            </a:r>
            <a:r>
              <a:rPr lang="fr-FR" sz="1400" dirty="0">
                <a:solidFill>
                  <a:schemeClr val="tx1"/>
                </a:solidFill>
              </a:rPr>
              <a:t> Les candidats préparant ou ayant obtenu le baccalauréat français au cours de l’année scolaire dans un centre d’examen habilité à l’étranger</a:t>
            </a:r>
          </a:p>
          <a:p>
            <a:endParaRPr lang="fr-FR" sz="1400" b="1" dirty="0">
              <a:solidFill>
                <a:srgbClr val="3D566E"/>
              </a:solidFill>
            </a:endParaRPr>
          </a:p>
          <a:p>
            <a:endParaRPr lang="fr-FR" sz="1400" b="1" dirty="0">
              <a:solidFill>
                <a:srgbClr val="3D566E"/>
              </a:solidFill>
            </a:endParaRP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14</a:t>
            </a:fld>
            <a:endParaRPr lang="fr-FR"/>
          </a:p>
        </p:txBody>
      </p:sp>
    </p:spTree>
    <p:extLst>
      <p:ext uri="{BB962C8B-B14F-4D97-AF65-F5344CB8AC3E}">
        <p14:creationId xmlns:p14="http://schemas.microsoft.com/office/powerpoint/2010/main" val="4238625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La demande de césure : mode d’emploi </a:t>
            </a:r>
          </a:p>
        </p:txBody>
      </p:sp>
      <p:sp>
        <p:nvSpPr>
          <p:cNvPr id="3" name="Espace réservé du contenu 2"/>
          <p:cNvSpPr>
            <a:spLocks noGrp="1"/>
          </p:cNvSpPr>
          <p:nvPr>
            <p:ph sz="quarter" idx="4294967295"/>
          </p:nvPr>
        </p:nvSpPr>
        <p:spPr>
          <a:xfrm>
            <a:off x="342337" y="1419623"/>
            <a:ext cx="8441663" cy="3312368"/>
          </a:xfrm>
        </p:spPr>
        <p:txBody>
          <a:bodyPr/>
          <a:lstStyle/>
          <a:p>
            <a:pPr lvl="0" defTabSz="457200">
              <a:spcBef>
                <a:spcPct val="20000"/>
              </a:spcBef>
              <a:spcAft>
                <a:spcPts val="0"/>
              </a:spcAft>
              <a:buClr>
                <a:srgbClr val="FF0000"/>
              </a:buClr>
              <a:buSzPct val="100000"/>
            </a:pPr>
            <a:r>
              <a:rPr lang="fr-FR" sz="1400" b="1" dirty="0">
                <a:solidFill>
                  <a:schemeClr val="bg1"/>
                </a:solidFill>
                <a:highlight>
                  <a:srgbClr val="0000FF"/>
                </a:highlight>
              </a:rPr>
              <a:t>Un lycéen peut demander une césure directement après le bac</a:t>
            </a:r>
            <a:r>
              <a:rPr lang="fr-FR" sz="1600" b="1" dirty="0"/>
              <a:t> </a:t>
            </a:r>
            <a:r>
              <a:rPr lang="fr-FR" sz="1600" dirty="0"/>
              <a:t>: </a:t>
            </a:r>
            <a:r>
              <a:rPr lang="fr-FR" sz="1600" dirty="0">
                <a:solidFill>
                  <a:schemeClr val="tx1"/>
                </a:solidFill>
              </a:rPr>
              <a:t>possibilité de suspendre temporairement une formation afin d’acquérir une expérience utile pour son projet de formation (partir à l’étranger, réaliser un projet associatif, entrepreneurial etc…)</a:t>
            </a:r>
            <a:endParaRPr lang="fr-FR" sz="800" dirty="0">
              <a:solidFill>
                <a:schemeClr val="tx1"/>
              </a:solidFill>
            </a:endParaRPr>
          </a:p>
          <a:p>
            <a:pPr lvl="0" defTabSz="457200">
              <a:spcBef>
                <a:spcPct val="20000"/>
              </a:spcBef>
              <a:spcAft>
                <a:spcPts val="0"/>
              </a:spcAft>
              <a:buClr>
                <a:srgbClr val="FF0000"/>
              </a:buClr>
              <a:buSzPct val="100000"/>
            </a:pPr>
            <a:endParaRPr lang="fr-FR" sz="900" dirty="0">
              <a:solidFill>
                <a:schemeClr val="tx1"/>
              </a:solidFill>
            </a:endParaRPr>
          </a:p>
          <a:p>
            <a:pPr marL="626745" lvl="1" indent="-169545" defTabSz="457200">
              <a:spcBef>
                <a:spcPct val="20000"/>
              </a:spcBef>
              <a:spcAft>
                <a:spcPts val="0"/>
              </a:spcAft>
              <a:buClr>
                <a:srgbClr val="FF0000"/>
              </a:buClr>
              <a:buFont typeface="Arial-ItalicMT" charset="0"/>
              <a:buChar char="&gt;"/>
            </a:pPr>
            <a:r>
              <a:rPr lang="fr-FR" sz="1400" b="1" dirty="0"/>
              <a:t>Durée la césure : </a:t>
            </a:r>
            <a:r>
              <a:rPr lang="fr-FR" sz="1400" dirty="0">
                <a:solidFill>
                  <a:schemeClr val="tx1"/>
                </a:solidFill>
              </a:rPr>
              <a:t>d’un semestre à une année universitaire </a:t>
            </a:r>
            <a:endParaRPr lang="fr-FR" sz="1400" dirty="0">
              <a:solidFill>
                <a:schemeClr val="tx1"/>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t>Demande de césure à signaler lors de la saisie des vœux sur Parcoursup</a:t>
            </a:r>
            <a:r>
              <a:rPr lang="fr-FR" sz="1400" b="1" dirty="0">
                <a:solidFill>
                  <a:schemeClr val="tx1"/>
                </a:solidFill>
              </a:rPr>
              <a:t> </a:t>
            </a:r>
            <a:r>
              <a:rPr lang="fr-FR" sz="1400" dirty="0">
                <a:solidFill>
                  <a:schemeClr val="tx1"/>
                </a:solidFill>
              </a:rPr>
              <a:t>(en cochant la case « césure »)</a:t>
            </a:r>
            <a:endParaRPr lang="fr-FR" sz="1400" dirty="0">
              <a:solidFill>
                <a:schemeClr val="tx1"/>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t>L’établissement prend connaissance de la demande de césure après que le lycéen a accepté définitivement la proposition d’admission </a:t>
            </a:r>
            <a:r>
              <a:rPr lang="fr-FR" sz="1600" b="1" dirty="0"/>
              <a:t>&gt;</a:t>
            </a:r>
            <a:r>
              <a:rPr lang="fr-FR" sz="1400" b="1" dirty="0"/>
              <a:t> </a:t>
            </a:r>
            <a:r>
              <a:rPr lang="fr-FR" sz="1400" dirty="0">
                <a:solidFill>
                  <a:schemeClr val="tx1"/>
                </a:solidFill>
              </a:rPr>
              <a:t>Le lycéen contacte la formation pour s’y inscrire et savoir comment déposer sa demande de césure</a:t>
            </a:r>
            <a:endParaRPr lang="fr-FR" sz="1400" dirty="0">
              <a:solidFill>
                <a:schemeClr val="tx1"/>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t>La césure n’est pas accordée de droit</a:t>
            </a:r>
            <a:r>
              <a:rPr lang="fr-FR" sz="1400" dirty="0">
                <a:solidFill>
                  <a:schemeClr val="tx1"/>
                </a:solidFill>
              </a:rPr>
              <a:t> : une lettre de motivation précisant les objectifs et le projet envisagés pour cette césure doit être adressée au président ou directeur de l’établissement</a:t>
            </a:r>
            <a:endParaRPr lang="fr-FR" sz="1400" dirty="0">
              <a:solidFill>
                <a:schemeClr val="tx1"/>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t>A l’issue de la césure, l’étudiant pourra réintégrer la formation s’il le souhaite sans repasser par Parcoursup</a:t>
            </a:r>
            <a:endParaRPr lang="fr-FR" sz="1400" b="1" dirty="0">
              <a:cs typeface="Arial"/>
            </a:endParaRP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15</a:t>
            </a:fld>
            <a:endParaRPr lang="fr-FR"/>
          </a:p>
        </p:txBody>
      </p:sp>
      <p:sp>
        <p:nvSpPr>
          <p:cNvPr id="7" name="Rectangle à coins arrondis 6"/>
          <p:cNvSpPr/>
          <p:nvPr/>
        </p:nvSpPr>
        <p:spPr>
          <a:xfrm>
            <a:off x="5453271" y="86105"/>
            <a:ext cx="3311786"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Faire le choix de la césure</a:t>
            </a:r>
          </a:p>
        </p:txBody>
      </p:sp>
    </p:spTree>
    <p:extLst>
      <p:ext uri="{BB962C8B-B14F-4D97-AF65-F5344CB8AC3E}">
        <p14:creationId xmlns:p14="http://schemas.microsoft.com/office/powerpoint/2010/main" val="164533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pPr algn="r"/>
            <a:fld id="{ABC6F468-705E-4774-9869-C5F1E6C2DE4E}" type="datetime1">
              <a:rPr lang="fr-FR" cap="all" smtClean="0"/>
              <a:t>30/01/2023</a:t>
            </a:fld>
            <a:endParaRPr lang="fr-FR" cap="all"/>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16</a:t>
            </a:fld>
            <a:endParaRPr lang="fr-F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9319023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9524" y="837886"/>
            <a:ext cx="8424000" cy="447614"/>
          </a:xfrm>
        </p:spPr>
        <p:txBody>
          <a:bodyPr/>
          <a:lstStyle/>
          <a:p>
            <a:r>
              <a:rPr lang="fr-FR" sz="2200" dirty="0"/>
              <a:t>Finaliser son dossier et confirmer vos vœux </a:t>
            </a:r>
          </a:p>
        </p:txBody>
      </p:sp>
      <p:sp>
        <p:nvSpPr>
          <p:cNvPr id="3" name="Espace réservé du contenu 2"/>
          <p:cNvSpPr>
            <a:spLocks noGrp="1"/>
          </p:cNvSpPr>
          <p:nvPr>
            <p:ph sz="quarter" idx="4294967295"/>
          </p:nvPr>
        </p:nvSpPr>
        <p:spPr>
          <a:xfrm>
            <a:off x="369124" y="1248479"/>
            <a:ext cx="8424000" cy="3291870"/>
          </a:xfrm>
        </p:spPr>
        <p:txBody>
          <a:bodyPr/>
          <a:lstStyle/>
          <a:p>
            <a:pPr lvl="0" defTabSz="457200">
              <a:spcBef>
                <a:spcPct val="20000"/>
              </a:spcBef>
              <a:spcAft>
                <a:spcPts val="0"/>
              </a:spcAft>
              <a:buClr>
                <a:srgbClr val="FF0000"/>
              </a:buClr>
              <a:buSzPct val="100000"/>
              <a:defRPr/>
            </a:pPr>
            <a:r>
              <a:rPr lang="fr-FR" sz="1800" b="1" dirty="0"/>
              <a:t>Pour que les vœux saisis deviennent définitifs sur Parcoursup, les candidats doivent obligatoirement :</a:t>
            </a:r>
            <a:endParaRPr lang="fr-FR" sz="1200" dirty="0"/>
          </a:p>
          <a:p>
            <a:pPr marL="177800" lvl="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 </a:t>
            </a:r>
            <a:r>
              <a:rPr lang="fr-FR" sz="1800" b="1" dirty="0">
                <a:solidFill>
                  <a:schemeClr val="bg1"/>
                </a:solidFill>
                <a:highlight>
                  <a:srgbClr val="0000FF"/>
                </a:highlight>
              </a:rPr>
              <a:t>Compléter leur dossier :</a:t>
            </a:r>
            <a:r>
              <a:rPr lang="fr-FR" sz="2000" b="1" dirty="0"/>
              <a:t> </a:t>
            </a:r>
            <a:endParaRPr lang="fr-FR" sz="2000" dirty="0"/>
          </a:p>
          <a:p>
            <a:pPr marL="609800" lvl="2" indent="-177800" defTabSz="457200">
              <a:spcBef>
                <a:spcPct val="20000"/>
              </a:spcBef>
              <a:spcAft>
                <a:spcPts val="0"/>
              </a:spcAft>
              <a:buClr>
                <a:srgbClr val="FF0000"/>
              </a:buClr>
              <a:buFont typeface="Lucida Grande"/>
              <a:buChar char="&gt;"/>
              <a:defRPr/>
            </a:pPr>
            <a:r>
              <a:rPr lang="fr-FR" sz="1600" dirty="0">
                <a:solidFill>
                  <a:schemeClr val="tx1"/>
                </a:solidFill>
              </a:rPr>
              <a:t>projet de formation motivé pour chaque vœu formulé</a:t>
            </a:r>
            <a:endParaRPr lang="fr-FR" sz="1600" dirty="0">
              <a:solidFill>
                <a:schemeClr val="tx1"/>
              </a:solidFill>
              <a:cs typeface="Arial"/>
            </a:endParaRPr>
          </a:p>
          <a:p>
            <a:pPr marL="609800" lvl="2" indent="-177800" defTabSz="457200">
              <a:spcBef>
                <a:spcPct val="20000"/>
              </a:spcBef>
              <a:spcAft>
                <a:spcPts val="0"/>
              </a:spcAft>
              <a:buClr>
                <a:srgbClr val="FF0000"/>
              </a:buClr>
              <a:buFont typeface="Lucida Grande"/>
              <a:buChar char="&gt;"/>
              <a:defRPr/>
            </a:pPr>
            <a:r>
              <a:rPr lang="fr-FR" sz="1800" dirty="0">
                <a:solidFill>
                  <a:schemeClr val="tx1"/>
                </a:solidFill>
              </a:rPr>
              <a:t>rubrique « préférence et autres projets »</a:t>
            </a:r>
            <a:endParaRPr lang="fr-FR" sz="1800" dirty="0">
              <a:solidFill>
                <a:schemeClr val="tx1"/>
              </a:solidFill>
              <a:cs typeface="Arial"/>
            </a:endParaRPr>
          </a:p>
          <a:p>
            <a:pPr marL="609800" lvl="2" indent="-177800" defTabSz="457200">
              <a:spcBef>
                <a:spcPct val="20000"/>
              </a:spcBef>
              <a:spcAft>
                <a:spcPts val="0"/>
              </a:spcAft>
              <a:buClr>
                <a:srgbClr val="FF0000"/>
              </a:buClr>
              <a:buFont typeface="Lucida Grande"/>
              <a:buChar char="&gt;"/>
              <a:defRPr/>
            </a:pPr>
            <a:r>
              <a:rPr lang="fr-FR" sz="1800" dirty="0">
                <a:solidFill>
                  <a:schemeClr val="tx1"/>
                </a:solidFill>
              </a:rPr>
              <a:t>pièces complémentaires demandées par certaines formations</a:t>
            </a:r>
            <a:endParaRPr lang="fr-FR" sz="1800" dirty="0">
              <a:solidFill>
                <a:schemeClr val="tx1"/>
              </a:solidFill>
              <a:cs typeface="Arial"/>
            </a:endParaRPr>
          </a:p>
          <a:p>
            <a:pPr marL="609800" lvl="2" indent="-177800" defTabSz="457200">
              <a:spcBef>
                <a:spcPct val="20000"/>
              </a:spcBef>
              <a:spcAft>
                <a:spcPts val="0"/>
              </a:spcAft>
              <a:buClr>
                <a:srgbClr val="FF0000"/>
              </a:buClr>
              <a:buFont typeface="Lucida Grande"/>
              <a:buChar char="&gt;"/>
              <a:defRPr/>
            </a:pPr>
            <a:r>
              <a:rPr lang="fr-FR" sz="1800" dirty="0">
                <a:solidFill>
                  <a:schemeClr val="tx1"/>
                </a:solidFill>
              </a:rPr>
              <a:t>rubrique « activités et centres d’intérêt » (facultative)</a:t>
            </a:r>
            <a:endParaRPr lang="fr-FR" sz="1200" dirty="0">
              <a:solidFill>
                <a:schemeClr val="tx1"/>
              </a:solidFill>
              <a:cs typeface="Arial"/>
            </a:endParaRPr>
          </a:p>
          <a:p>
            <a:pPr marL="177800" lvl="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 </a:t>
            </a:r>
            <a:r>
              <a:rPr lang="fr-FR" sz="1800" b="1" dirty="0">
                <a:solidFill>
                  <a:schemeClr val="bg1"/>
                </a:solidFill>
                <a:highlight>
                  <a:srgbClr val="0000FF"/>
                </a:highlight>
              </a:rPr>
              <a:t>Confirmer chacun de leurs vœux</a:t>
            </a:r>
          </a:p>
          <a:p>
            <a:endParaRPr lang="fr-FR" sz="900"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17</a:t>
            </a:fld>
            <a:endParaRPr lang="fr-FR"/>
          </a:p>
        </p:txBody>
      </p:sp>
      <p:sp>
        <p:nvSpPr>
          <p:cNvPr id="7" name="Rectangle à coins arrondis 6"/>
          <p:cNvSpPr/>
          <p:nvPr/>
        </p:nvSpPr>
        <p:spPr>
          <a:xfrm>
            <a:off x="1187967" y="3966308"/>
            <a:ext cx="6786314" cy="72008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600" b="1" dirty="0">
                <a:solidFill>
                  <a:schemeClr val="tx1"/>
                </a:solidFill>
              </a:rPr>
              <a:t>Un vœu non confirmé avant le 6 avril 2023 (23h59 - heure de Paris) </a:t>
            </a:r>
          </a:p>
          <a:p>
            <a:pPr algn="ctr">
              <a:defRPr/>
            </a:pPr>
            <a:r>
              <a:rPr lang="fr-FR" sz="1600" b="1" dirty="0">
                <a:solidFill>
                  <a:schemeClr val="tx1"/>
                </a:solidFill>
              </a:rPr>
              <a:t>ne sera pas examiné par la formation</a:t>
            </a:r>
          </a:p>
        </p:txBody>
      </p:sp>
      <p:sp>
        <p:nvSpPr>
          <p:cNvPr id="8" name="Rectangle à coins arrondis 7"/>
          <p:cNvSpPr/>
          <p:nvPr/>
        </p:nvSpPr>
        <p:spPr>
          <a:xfrm>
            <a:off x="6143625" y="86105"/>
            <a:ext cx="26214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Jusqu’au 6 avril 2023 inclus</a:t>
            </a:r>
          </a:p>
        </p:txBody>
      </p:sp>
    </p:spTree>
    <p:extLst>
      <p:ext uri="{BB962C8B-B14F-4D97-AF65-F5344CB8AC3E}">
        <p14:creationId xmlns:p14="http://schemas.microsoft.com/office/powerpoint/2010/main" val="2850462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733122C9-A0B9-462F-8757-0847AD287B63}" type="slidenum">
              <a:rPr lang="fr-FR" smtClean="0"/>
              <a:pPr/>
              <a:t>18</a:t>
            </a:fld>
            <a:endParaRPr lang="fr-FR"/>
          </a:p>
        </p:txBody>
      </p:sp>
      <p:sp>
        <p:nvSpPr>
          <p:cNvPr id="2" name="Titre 1"/>
          <p:cNvSpPr>
            <a:spLocks noGrp="1"/>
          </p:cNvSpPr>
          <p:nvPr>
            <p:ph type="title"/>
          </p:nvPr>
        </p:nvSpPr>
        <p:spPr>
          <a:xfrm>
            <a:off x="359999" y="900000"/>
            <a:ext cx="8424000" cy="720000"/>
          </a:xfrm>
        </p:spPr>
        <p:txBody>
          <a:bodyPr/>
          <a:lstStyle/>
          <a:p>
            <a:r>
              <a:rPr lang="fr-FR" sz="2200" dirty="0"/>
              <a:t>Le projet de formation motivé</a:t>
            </a:r>
          </a:p>
        </p:txBody>
      </p:sp>
      <p:sp>
        <p:nvSpPr>
          <p:cNvPr id="3" name="Espace réservé du contenu 2"/>
          <p:cNvSpPr>
            <a:spLocks noGrp="1"/>
          </p:cNvSpPr>
          <p:nvPr>
            <p:ph sz="quarter" idx="14"/>
          </p:nvPr>
        </p:nvSpPr>
        <p:spPr>
          <a:xfrm>
            <a:off x="359997" y="1347614"/>
            <a:ext cx="8514179" cy="3240360"/>
          </a:xfrm>
        </p:spPr>
        <p:txBody>
          <a:bodyPr/>
          <a:lstStyle/>
          <a:p>
            <a:pPr>
              <a:defRPr/>
            </a:pPr>
            <a:r>
              <a:rPr lang="fr-FR" sz="1600" b="1" dirty="0"/>
              <a:t>Un projet de formation motivé pour chaque vœu dans lequel le candidat fait connaitre : </a:t>
            </a:r>
          </a:p>
          <a:p>
            <a:pPr>
              <a:defRPr/>
            </a:pPr>
            <a:endParaRPr lang="fr-FR" sz="500" b="1" dirty="0">
              <a:solidFill>
                <a:srgbClr val="F28E65"/>
              </a:solidFill>
            </a:endParaRPr>
          </a:p>
          <a:p>
            <a:pPr marL="285750" indent="-285750">
              <a:buClr>
                <a:srgbClr val="EC130E"/>
              </a:buClr>
              <a:buFont typeface="Arial" panose="020B0604020202020204" pitchFamily="34" charset="0"/>
              <a:buChar char="•"/>
              <a:defRPr/>
            </a:pPr>
            <a:r>
              <a:rPr lang="fr-FR" sz="1600" b="1" dirty="0">
                <a:solidFill>
                  <a:schemeClr val="bg1"/>
                </a:solidFill>
                <a:highlight>
                  <a:srgbClr val="0000FF"/>
                </a:highlight>
              </a:rPr>
              <a:t>Sa motivation, sa connaissance et sa compréhension de la formation demandée et son intérêt pour celle-ci</a:t>
            </a:r>
            <a:r>
              <a:rPr lang="fr-FR" sz="1600" b="1" dirty="0"/>
              <a:t>. </a:t>
            </a:r>
            <a:r>
              <a:rPr lang="fr-FR" sz="1600" dirty="0">
                <a:solidFill>
                  <a:schemeClr val="tx1"/>
                </a:solidFill>
              </a:rPr>
              <a:t>Il ne s’agit pas d’un exercice de rhétorique ou une dissertation mais d’illustrer avec vos propres mots en 1500 caractères ce qui vous conduit à candidater pour cette formation en particulier. Une aide à la rédaction est jointe dans votre dossier.  </a:t>
            </a:r>
          </a:p>
          <a:p>
            <a:pPr>
              <a:defRPr/>
            </a:pPr>
            <a:endParaRPr lang="fr-FR" sz="500" dirty="0"/>
          </a:p>
          <a:p>
            <a:pPr marL="285750" indent="-285750">
              <a:buFont typeface="Arial" panose="020B0604020202020204" pitchFamily="34" charset="0"/>
              <a:buChar char="•"/>
              <a:defRPr/>
            </a:pPr>
            <a:r>
              <a:rPr lang="fr-FR" sz="1600" b="1" dirty="0">
                <a:solidFill>
                  <a:schemeClr val="bg1"/>
                </a:solidFill>
                <a:highlight>
                  <a:srgbClr val="0000FF"/>
                </a:highlight>
              </a:rPr>
              <a:t>Le projet de formation motivé</a:t>
            </a:r>
            <a:r>
              <a:rPr lang="fr-FR" sz="1600" dirty="0">
                <a:solidFill>
                  <a:schemeClr val="tx1"/>
                </a:solidFill>
              </a:rPr>
              <a:t> est personnel. Renseignez-le, soignez l’orthographe et le style, évitez les copier-coller ou les emprunts de formules toutes faites...cela se voit et ne plaidera pas pour votre dossier.</a:t>
            </a:r>
          </a:p>
          <a:p>
            <a:pPr>
              <a:buFontTx/>
              <a:buChar char="-"/>
              <a:defRPr/>
            </a:pPr>
            <a:endParaRPr lang="fr-FR" sz="1100" b="1" dirty="0"/>
          </a:p>
        </p:txBody>
      </p:sp>
      <p:sp>
        <p:nvSpPr>
          <p:cNvPr id="7" name="Rectangle à coins arrondis 6"/>
          <p:cNvSpPr/>
          <p:nvPr/>
        </p:nvSpPr>
        <p:spPr>
          <a:xfrm>
            <a:off x="359996" y="3810000"/>
            <a:ext cx="8514179" cy="1225588"/>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r>
              <a:rPr lang="fr-FR" sz="1600" b="1" dirty="0"/>
              <a:t>A noter : </a:t>
            </a:r>
            <a:r>
              <a:rPr lang="fr-FR" sz="1600" dirty="0"/>
              <a:t>pour les candidatures à des formations en soins infirmiers (IFSI), la motivation des candidats constitue un aspect très important  pour les responsables d’IFSI. Dans votre dossier, les IFSI ont indiqué ce qui est attendu et vous avez davantage d’espace pour expliciter votre compréhension de la formation, du métier et votre intérêt pour cette candidature</a:t>
            </a:r>
          </a:p>
        </p:txBody>
      </p:sp>
      <p:sp>
        <p:nvSpPr>
          <p:cNvPr id="9" name="Rectangle à coins arrondis 8"/>
          <p:cNvSpPr/>
          <p:nvPr/>
        </p:nvSpPr>
        <p:spPr>
          <a:xfrm>
            <a:off x="6143625" y="86105"/>
            <a:ext cx="26214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Jusqu’au 6 avril 2023 inclus</a:t>
            </a:r>
          </a:p>
        </p:txBody>
      </p:sp>
    </p:spTree>
    <p:extLst>
      <p:ext uri="{BB962C8B-B14F-4D97-AF65-F5344CB8AC3E}">
        <p14:creationId xmlns:p14="http://schemas.microsoft.com/office/powerpoint/2010/main" val="2442698387"/>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La rubrique « préférence et autres projets »</a:t>
            </a:r>
          </a:p>
        </p:txBody>
      </p:sp>
      <p:sp>
        <p:nvSpPr>
          <p:cNvPr id="3" name="Espace réservé du contenu 2"/>
          <p:cNvSpPr>
            <a:spLocks noGrp="1"/>
          </p:cNvSpPr>
          <p:nvPr>
            <p:ph sz="quarter" idx="4294967295"/>
          </p:nvPr>
        </p:nvSpPr>
        <p:spPr>
          <a:xfrm>
            <a:off x="359998" y="1347614"/>
            <a:ext cx="8406338" cy="3240360"/>
          </a:xfrm>
        </p:spPr>
        <p:txBody>
          <a:bodyPr/>
          <a:lstStyle/>
          <a:p>
            <a:pPr>
              <a:defRPr/>
            </a:pPr>
            <a:r>
              <a:rPr lang="fr-FR" sz="1600" b="1" dirty="0"/>
              <a:t>Rubrique obligatoire dans laquelle le candidat indique : </a:t>
            </a:r>
          </a:p>
          <a:p>
            <a:pPr>
              <a:defRPr/>
            </a:pPr>
            <a:endParaRPr lang="fr-FR" sz="500" b="1" dirty="0">
              <a:solidFill>
                <a:srgbClr val="F28E65"/>
              </a:solidFill>
            </a:endParaRPr>
          </a:p>
          <a:p>
            <a:pPr marL="285750" indent="-285750">
              <a:buClr>
                <a:srgbClr val="EC130E"/>
              </a:buClr>
              <a:buFont typeface="Arial" panose="020B0604020202020204" pitchFamily="34" charset="0"/>
              <a:buChar char="•"/>
              <a:defRPr/>
            </a:pPr>
            <a:r>
              <a:rPr lang="fr-FR" sz="1600" b="1" dirty="0">
                <a:solidFill>
                  <a:schemeClr val="bg1"/>
                </a:solidFill>
                <a:highlight>
                  <a:srgbClr val="0000FF"/>
                </a:highlight>
              </a:rPr>
              <a:t>ses préférences parmi les vœux formulés ou pour un domaine particulier</a:t>
            </a:r>
            <a:r>
              <a:rPr lang="fr-FR" sz="1600" b="1" dirty="0"/>
              <a:t>. </a:t>
            </a:r>
            <a:r>
              <a:rPr lang="fr-FR" sz="1600" dirty="0">
                <a:solidFill>
                  <a:schemeClr val="tx1"/>
                </a:solidFill>
              </a:rPr>
              <a:t>Ces informations seront très utiles aux commissions d’accès à l’enseignement supérieur (CAES) qui accompagnent les candidats n’ayant pas eu de proposition d’admission à partir du 1er juillet 2023. </a:t>
            </a:r>
          </a:p>
          <a:p>
            <a:pPr>
              <a:defRPr/>
            </a:pPr>
            <a:endParaRPr lang="fr-FR" sz="500" dirty="0"/>
          </a:p>
          <a:p>
            <a:pPr marL="285750" indent="-285750">
              <a:buFont typeface="Arial" panose="020B0604020202020204" pitchFamily="34" charset="0"/>
              <a:buChar char="•"/>
              <a:defRPr/>
            </a:pPr>
            <a:r>
              <a:rPr lang="fr-FR" sz="1600" b="1" dirty="0">
                <a:solidFill>
                  <a:schemeClr val="bg1"/>
                </a:solidFill>
                <a:highlight>
                  <a:srgbClr val="0000FF"/>
                </a:highlight>
              </a:rPr>
              <a:t>s’il souhaite candidater dans des formations hors Parcoursup</a:t>
            </a:r>
            <a:r>
              <a:rPr lang="fr-FR" sz="1600" dirty="0"/>
              <a:t> </a:t>
            </a:r>
            <a:r>
              <a:rPr lang="fr-FR" sz="1600" dirty="0">
                <a:solidFill>
                  <a:schemeClr val="tx1"/>
                </a:solidFill>
              </a:rPr>
              <a:t>ou s’il a des projets professionnels ou personnels, en dehors de la plateforme. </a:t>
            </a:r>
          </a:p>
          <a:p>
            <a:pPr>
              <a:buFontTx/>
              <a:buChar char="-"/>
              <a:defRPr/>
            </a:pPr>
            <a:endParaRPr lang="fr-FR" sz="1100" b="1"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19</a:t>
            </a:fld>
            <a:endParaRPr lang="fr-FR"/>
          </a:p>
        </p:txBody>
      </p:sp>
      <p:sp>
        <p:nvSpPr>
          <p:cNvPr id="7" name="Rectangle à coins arrondis 6"/>
          <p:cNvSpPr/>
          <p:nvPr/>
        </p:nvSpPr>
        <p:spPr>
          <a:xfrm>
            <a:off x="403783" y="3593409"/>
            <a:ext cx="8336431" cy="847162"/>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r>
              <a:rPr lang="fr-FR" b="1" dirty="0"/>
              <a:t>A noter </a:t>
            </a:r>
            <a:r>
              <a:rPr lang="fr-FR" dirty="0"/>
              <a:t>: ces informations sont confidentielles et ne sont pas transmises aux formations. Elles permettent simplement de mieux suivre les candidats durant la procédure et de mieux analyser leurs motivations et besoins.</a:t>
            </a:r>
          </a:p>
        </p:txBody>
      </p:sp>
      <p:sp>
        <p:nvSpPr>
          <p:cNvPr id="9" name="Rectangle à coins arrondis 8"/>
          <p:cNvSpPr/>
          <p:nvPr/>
        </p:nvSpPr>
        <p:spPr>
          <a:xfrm>
            <a:off x="6143625" y="86105"/>
            <a:ext cx="26214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Jusqu’au 6 avril 2023 inclus</a:t>
            </a:r>
          </a:p>
        </p:txBody>
      </p:sp>
    </p:spTree>
    <p:extLst>
      <p:ext uri="{BB962C8B-B14F-4D97-AF65-F5344CB8AC3E}">
        <p14:creationId xmlns:p14="http://schemas.microsoft.com/office/powerpoint/2010/main" val="3391452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336" y="938763"/>
            <a:ext cx="8424000" cy="720000"/>
          </a:xfrm>
        </p:spPr>
        <p:txBody>
          <a:bodyPr/>
          <a:lstStyle/>
          <a:p>
            <a:r>
              <a:rPr lang="fr-FR" sz="2200" dirty="0"/>
              <a:t>La rubrique « Activités et centre d’intérêts » </a:t>
            </a:r>
          </a:p>
        </p:txBody>
      </p:sp>
      <p:sp>
        <p:nvSpPr>
          <p:cNvPr id="3" name="Espace réservé du contenu 2"/>
          <p:cNvSpPr>
            <a:spLocks noGrp="1"/>
          </p:cNvSpPr>
          <p:nvPr>
            <p:ph sz="quarter" idx="4294967295"/>
          </p:nvPr>
        </p:nvSpPr>
        <p:spPr>
          <a:xfrm>
            <a:off x="362646" y="1491630"/>
            <a:ext cx="8424000" cy="2774378"/>
          </a:xfrm>
        </p:spPr>
        <p:txBody>
          <a:bodyPr/>
          <a:lstStyle/>
          <a:p>
            <a:r>
              <a:rPr lang="fr-FR" sz="1800" b="1" dirty="0">
                <a:solidFill>
                  <a:schemeClr val="bg1"/>
                </a:solidFill>
                <a:highlight>
                  <a:srgbClr val="0000FF"/>
                </a:highlight>
              </a:rPr>
              <a:t>Rubrique facultative où le candidat </a:t>
            </a:r>
            <a:r>
              <a:rPr lang="fr-FR" sz="1800" b="1" dirty="0"/>
              <a:t>: </a:t>
            </a:r>
          </a:p>
          <a:p>
            <a:pPr marL="285750" indent="-285750">
              <a:buClr>
                <a:srgbClr val="EC130E"/>
              </a:buClr>
              <a:buFont typeface="Arial" panose="020B0604020202020204" pitchFamily="34" charset="0"/>
              <a:buChar char="•"/>
            </a:pPr>
            <a:r>
              <a:rPr lang="fr-FR" sz="1800" b="1" dirty="0"/>
              <a:t>renseigne des informations qui ne sont pas liées à sa scolarité et que le candidat souhaite porter à la connaissance des formations </a:t>
            </a:r>
            <a:r>
              <a:rPr lang="fr-FR" sz="1800" dirty="0">
                <a:solidFill>
                  <a:schemeClr val="tx1"/>
                </a:solidFill>
              </a:rPr>
              <a:t>(ex : activités extra-scolaires, stages / job, pratiques culturelles ou sportives…)</a:t>
            </a:r>
          </a:p>
          <a:p>
            <a:pPr marL="285750" indent="-285750">
              <a:buClr>
                <a:srgbClr val="EC130E"/>
              </a:buClr>
              <a:buFont typeface="Arial" panose="020B0604020202020204" pitchFamily="34" charset="0"/>
              <a:buChar char="•"/>
            </a:pPr>
            <a:r>
              <a:rPr lang="fr-FR" sz="1800" dirty="0">
                <a:solidFill>
                  <a:schemeClr val="tx1"/>
                </a:solidFill>
              </a:rPr>
              <a:t>Un espace pour </a:t>
            </a:r>
            <a:r>
              <a:rPr lang="fr-FR" sz="1800" b="1" dirty="0"/>
              <a:t>faire connaitre ses engagements </a:t>
            </a:r>
            <a:r>
              <a:rPr lang="fr-FR" sz="1800" dirty="0">
                <a:solidFill>
                  <a:schemeClr val="tx1"/>
                </a:solidFill>
              </a:rPr>
              <a:t>: vie lycéenne, engagement associatif, service civique ou SNU, cordées de la réussite, etc…</a:t>
            </a:r>
          </a:p>
          <a:p>
            <a:endParaRPr lang="fr-FR" sz="1800" dirty="0"/>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20</a:t>
            </a:fld>
            <a:endParaRPr lang="fr-FR"/>
          </a:p>
        </p:txBody>
      </p:sp>
      <p:sp>
        <p:nvSpPr>
          <p:cNvPr id="7" name="Rectangle à coins arrondis 6"/>
          <p:cNvSpPr/>
          <p:nvPr/>
        </p:nvSpPr>
        <p:spPr>
          <a:xfrm>
            <a:off x="342336" y="3475787"/>
            <a:ext cx="8478465" cy="843558"/>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r>
              <a:rPr lang="fr-FR" dirty="0"/>
              <a:t>Un atout pour se démarquer, parler davantage de soi et mettre en avant des qualités, des compétences ou des expériences qui ne transparaissent pas dans les bulletins scolaires</a:t>
            </a:r>
          </a:p>
        </p:txBody>
      </p:sp>
      <p:sp>
        <p:nvSpPr>
          <p:cNvPr id="9" name="Rectangle à coins arrondis 8"/>
          <p:cNvSpPr/>
          <p:nvPr/>
        </p:nvSpPr>
        <p:spPr>
          <a:xfrm>
            <a:off x="6285620" y="122330"/>
            <a:ext cx="26214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Jusqu’au 6 avril 2023 inclus</a:t>
            </a:r>
          </a:p>
        </p:txBody>
      </p:sp>
    </p:spTree>
    <p:extLst>
      <p:ext uri="{BB962C8B-B14F-4D97-AF65-F5344CB8AC3E}">
        <p14:creationId xmlns:p14="http://schemas.microsoft.com/office/powerpoint/2010/main" val="1731264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L’attestation de passation du questionnaire pour les vœux en licence de droit et sciences </a:t>
            </a:r>
          </a:p>
        </p:txBody>
      </p:sp>
      <p:sp>
        <p:nvSpPr>
          <p:cNvPr id="3" name="Espace réservé du contenu 2"/>
          <p:cNvSpPr>
            <a:spLocks noGrp="1"/>
          </p:cNvSpPr>
          <p:nvPr>
            <p:ph sz="quarter" idx="4294967295"/>
          </p:nvPr>
        </p:nvSpPr>
        <p:spPr>
          <a:xfrm>
            <a:off x="359999" y="1491630"/>
            <a:ext cx="8532482" cy="3312368"/>
          </a:xfrm>
        </p:spPr>
        <p:txBody>
          <a:bodyPr/>
          <a:lstStyle/>
          <a:p>
            <a:pPr>
              <a:defRPr/>
            </a:pPr>
            <a:endParaRPr lang="fr-FR" sz="1600" b="1" dirty="0"/>
          </a:p>
          <a:p>
            <a:pPr>
              <a:defRPr/>
            </a:pPr>
            <a:r>
              <a:rPr lang="fr-FR" sz="1600" b="1" dirty="0"/>
              <a:t>Obligatoire pour les candidats qui formulent des vœux en licence de Droit ou dans les licences de Sciences :</a:t>
            </a:r>
          </a:p>
          <a:p>
            <a:pPr>
              <a:defRPr/>
            </a:pPr>
            <a:endParaRPr lang="fr-FR" sz="900" b="1" dirty="0">
              <a:solidFill>
                <a:srgbClr val="ED7454"/>
              </a:solidFill>
            </a:endParaRPr>
          </a:p>
          <a:p>
            <a:pPr>
              <a:defRPr/>
            </a:pPr>
            <a:r>
              <a:rPr lang="fr-FR" sz="1600" b="1" dirty="0">
                <a:solidFill>
                  <a:schemeClr val="bg1"/>
                </a:solidFill>
                <a:highlight>
                  <a:srgbClr val="0000FF"/>
                </a:highlight>
              </a:rPr>
              <a:t>Un questionnaire en ligne sur le site Terminales2022-2023.fr</a:t>
            </a:r>
          </a:p>
          <a:p>
            <a:pPr marL="285750" indent="-285750">
              <a:buFont typeface="Wingdings"/>
              <a:buChar char="à"/>
              <a:defRPr/>
            </a:pPr>
            <a:r>
              <a:rPr lang="fr-FR" sz="1600" dirty="0">
                <a:solidFill>
                  <a:schemeClr val="tx1"/>
                </a:solidFill>
                <a:sym typeface="Wingdings" panose="05000000000000000000" pitchFamily="2" charset="2"/>
              </a:rPr>
              <a:t>Accessible (</a:t>
            </a:r>
            <a:r>
              <a:rPr lang="fr-FR" sz="1600" b="1" dirty="0">
                <a:solidFill>
                  <a:schemeClr val="tx1"/>
                </a:solidFill>
                <a:sym typeface="Wingdings" panose="05000000000000000000" pitchFamily="2" charset="2"/>
              </a:rPr>
              <a:t>à partir du 18 janvier 2023</a:t>
            </a:r>
            <a:r>
              <a:rPr lang="fr-FR" sz="1600" dirty="0">
                <a:solidFill>
                  <a:schemeClr val="tx1"/>
                </a:solidFill>
                <a:sym typeface="Wingdings" panose="05000000000000000000" pitchFamily="2" charset="2"/>
              </a:rPr>
              <a:t>) à partir des fiches de formations concernées ;</a:t>
            </a:r>
          </a:p>
          <a:p>
            <a:pPr marL="285750" indent="-285750">
              <a:buFont typeface="Wingdings"/>
              <a:buChar char="à"/>
              <a:defRPr/>
            </a:pPr>
            <a:r>
              <a:rPr lang="fr-FR" sz="1600" dirty="0">
                <a:solidFill>
                  <a:schemeClr val="tx1"/>
                </a:solidFill>
              </a:rPr>
              <a:t>Pour avoir un aperçu des connaissances et des compétences à mobiliser dans la formation demandée ;</a:t>
            </a:r>
          </a:p>
          <a:p>
            <a:pPr>
              <a:defRPr/>
            </a:pPr>
            <a:r>
              <a:rPr lang="fr-FR" sz="1600" dirty="0">
                <a:solidFill>
                  <a:schemeClr val="tx1"/>
                </a:solidFill>
                <a:sym typeface="Wingdings" panose="05000000000000000000" pitchFamily="2" charset="2"/>
              </a:rPr>
              <a:t> </a:t>
            </a:r>
            <a:r>
              <a:rPr lang="fr-FR" sz="1600" dirty="0">
                <a:solidFill>
                  <a:schemeClr val="tx1"/>
                </a:solidFill>
              </a:rPr>
              <a:t>Les résultats n'appartiennent qu’au seul candidat : </a:t>
            </a:r>
            <a:r>
              <a:rPr lang="fr-FR" sz="1600" b="1" dirty="0">
                <a:solidFill>
                  <a:schemeClr val="tx1"/>
                </a:solidFill>
              </a:rPr>
              <a:t>pas de transmission aux universités.</a:t>
            </a:r>
            <a:endParaRPr lang="fr-FR" sz="900" b="1" dirty="0">
              <a:solidFill>
                <a:schemeClr val="tx1"/>
              </a:solidFill>
            </a:endParaRPr>
          </a:p>
          <a:p>
            <a:pPr>
              <a:defRPr/>
            </a:pPr>
            <a:br>
              <a:rPr lang="fr-FR" sz="900" b="1" dirty="0">
                <a:solidFill>
                  <a:srgbClr val="ED7454"/>
                </a:solidFill>
              </a:rPr>
            </a:br>
            <a:r>
              <a:rPr lang="fr-FR" sz="1600" b="1" dirty="0"/>
              <a:t>Une attestation de passation à télécharger est à joindre à son dossier Parcoursup avant le 6 avril 2023 23h59 (heure de Paris).           </a:t>
            </a: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21</a:t>
            </a:fld>
            <a:endParaRPr lang="fr-FR"/>
          </a:p>
        </p:txBody>
      </p:sp>
      <p:sp>
        <p:nvSpPr>
          <p:cNvPr id="8" name="Rectangle à coins arrondis 7"/>
          <p:cNvSpPr/>
          <p:nvPr/>
        </p:nvSpPr>
        <p:spPr>
          <a:xfrm>
            <a:off x="6143625" y="86105"/>
            <a:ext cx="26214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Jusqu’au 6 avril 2023 inclus</a:t>
            </a:r>
          </a:p>
        </p:txBody>
      </p:sp>
    </p:spTree>
    <p:extLst>
      <p:ext uri="{BB962C8B-B14F-4D97-AF65-F5344CB8AC3E}">
        <p14:creationId xmlns:p14="http://schemas.microsoft.com/office/powerpoint/2010/main" val="1790663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614475"/>
          </a:xfrm>
        </p:spPr>
        <p:txBody>
          <a:bodyPr/>
          <a:lstStyle/>
          <a:p>
            <a:r>
              <a:rPr lang="fr-FR" sz="2200" dirty="0"/>
              <a:t>Les éléments constitutifs de votre dossier :  bulletins scolaires et notes du baccalauréat </a:t>
            </a:r>
            <a:br>
              <a:rPr lang="fr-FR" sz="2200" dirty="0"/>
            </a:br>
            <a:br>
              <a:rPr lang="fr-FR" dirty="0"/>
            </a:br>
            <a:br>
              <a:rPr lang="fr-FR" dirty="0"/>
            </a:br>
            <a:endParaRPr lang="fr-FR" dirty="0"/>
          </a:p>
        </p:txBody>
      </p:sp>
      <p:sp>
        <p:nvSpPr>
          <p:cNvPr id="3" name="Espace réservé du contenu 2"/>
          <p:cNvSpPr>
            <a:spLocks noGrp="1"/>
          </p:cNvSpPr>
          <p:nvPr>
            <p:ph sz="quarter" idx="4294967295"/>
          </p:nvPr>
        </p:nvSpPr>
        <p:spPr>
          <a:xfrm>
            <a:off x="354136" y="1342895"/>
            <a:ext cx="8538343" cy="2748968"/>
          </a:xfrm>
        </p:spPr>
        <p:txBody>
          <a:bodyPr/>
          <a:lstStyle/>
          <a:p>
            <a:pPr lvl="0" defTabSz="457200">
              <a:spcBef>
                <a:spcPct val="20000"/>
              </a:spcBef>
              <a:spcAft>
                <a:spcPts val="0"/>
              </a:spcAft>
              <a:buClr>
                <a:srgbClr val="FF0000"/>
              </a:buClr>
              <a:buSzPct val="100000"/>
              <a:defRPr/>
            </a:pPr>
            <a:endParaRPr lang="fr-FR" sz="1600" b="1" dirty="0">
              <a:solidFill>
                <a:srgbClr val="ED7454"/>
              </a:solidFill>
            </a:endParaRPr>
          </a:p>
          <a:p>
            <a:pPr marL="429800" lvl="1" indent="-177800" defTabSz="457200">
              <a:spcBef>
                <a:spcPct val="20000"/>
              </a:spcBef>
              <a:spcAft>
                <a:spcPts val="0"/>
              </a:spcAft>
              <a:buClr>
                <a:srgbClr val="FF0000"/>
              </a:buClr>
              <a:buSzPct val="100000"/>
              <a:buFont typeface="Lucida Grande"/>
              <a:buChar char="&gt;"/>
              <a:defRPr/>
            </a:pPr>
            <a:r>
              <a:rPr lang="fr-FR" sz="1600" b="1" dirty="0">
                <a:solidFill>
                  <a:schemeClr val="bg1"/>
                </a:solidFill>
                <a:highlight>
                  <a:srgbClr val="0000FF"/>
                </a:highlight>
              </a:rPr>
              <a:t>Année de première</a:t>
            </a:r>
            <a:r>
              <a:rPr lang="fr-FR" sz="1600" b="1" dirty="0"/>
              <a:t> :</a:t>
            </a:r>
            <a:r>
              <a:rPr lang="fr-FR" sz="1600" b="1" dirty="0">
                <a:solidFill>
                  <a:schemeClr val="tx1"/>
                </a:solidFill>
              </a:rPr>
              <a:t> </a:t>
            </a:r>
            <a:r>
              <a:rPr lang="fr-FR" sz="1400" dirty="0">
                <a:solidFill>
                  <a:schemeClr val="tx1"/>
                </a:solidFill>
              </a:rPr>
              <a:t>bulletins scolaires, notes des épreuves anticipées de français</a:t>
            </a:r>
            <a:r>
              <a:rPr lang="fr-FR" sz="1400" dirty="0">
                <a:solidFill>
                  <a:schemeClr val="accent1"/>
                </a:solidFill>
              </a:rPr>
              <a:t> </a:t>
            </a:r>
            <a:r>
              <a:rPr lang="fr-FR" sz="1400" dirty="0">
                <a:solidFill>
                  <a:schemeClr val="tx1"/>
                </a:solidFill>
              </a:rPr>
              <a:t>et notes obtenues au titre du contrôle continu du baccalauréat (pour les lycéens généraux et technologiques)</a:t>
            </a:r>
          </a:p>
          <a:p>
            <a:pPr marL="429800" lvl="1" indent="-177800" defTabSz="457200">
              <a:spcBef>
                <a:spcPct val="20000"/>
              </a:spcBef>
              <a:spcAft>
                <a:spcPts val="0"/>
              </a:spcAft>
              <a:buClr>
                <a:srgbClr val="FF0000"/>
              </a:buClr>
              <a:buSzPct val="100000"/>
              <a:buFont typeface="Lucida Grande"/>
              <a:buChar char="&gt;"/>
              <a:defRPr/>
            </a:pPr>
            <a:endParaRPr lang="fr-FR" sz="500" dirty="0">
              <a:solidFill>
                <a:schemeClr val="tx1"/>
              </a:solidFill>
            </a:endParaRPr>
          </a:p>
          <a:p>
            <a:pPr marL="429800" lvl="1" indent="-177800" defTabSz="457200">
              <a:spcBef>
                <a:spcPct val="20000"/>
              </a:spcBef>
              <a:spcAft>
                <a:spcPts val="0"/>
              </a:spcAft>
              <a:buClr>
                <a:srgbClr val="FF0000"/>
              </a:buClr>
              <a:buSzPct val="100000"/>
              <a:buFont typeface="Lucida Grande"/>
              <a:buChar char="&gt;"/>
              <a:defRPr/>
            </a:pPr>
            <a:r>
              <a:rPr lang="fr-FR" sz="1600" b="1" dirty="0">
                <a:solidFill>
                  <a:schemeClr val="bg1"/>
                </a:solidFill>
                <a:highlight>
                  <a:srgbClr val="0000FF"/>
                </a:highlight>
              </a:rPr>
              <a:t>Année de terminale</a:t>
            </a:r>
            <a:r>
              <a:rPr lang="fr-FR" sz="1600" b="1" dirty="0"/>
              <a:t> : </a:t>
            </a:r>
            <a:r>
              <a:rPr lang="fr-FR" sz="1400" dirty="0">
                <a:solidFill>
                  <a:schemeClr val="tx1"/>
                </a:solidFill>
              </a:rPr>
              <a:t>bulletins scolaires des 1er et 2e trimestres (ou 1er semestre), notes des épreuves terminales des deux enseignements de spécialité (pour les lycéens généraux et technologiques)</a:t>
            </a:r>
          </a:p>
          <a:p>
            <a:pPr marL="177800" lvl="0" indent="-177800" defTabSz="457200">
              <a:spcBef>
                <a:spcPct val="20000"/>
              </a:spcBef>
              <a:spcAft>
                <a:spcPts val="0"/>
              </a:spcAft>
              <a:buClr>
                <a:srgbClr val="FF0000"/>
              </a:buClr>
              <a:buSzPct val="100000"/>
              <a:buFont typeface="Lucida Grande"/>
              <a:buChar char="&gt;"/>
              <a:defRPr/>
            </a:pPr>
            <a:endParaRPr lang="fr-FR" sz="800" b="1" dirty="0">
              <a:solidFill>
                <a:schemeClr val="tx1"/>
              </a:solidFill>
            </a:endParaRPr>
          </a:p>
          <a:p>
            <a:pPr marL="177800" lvl="0" indent="-177800" defTabSz="457200">
              <a:spcBef>
                <a:spcPct val="20000"/>
              </a:spcBef>
              <a:spcAft>
                <a:spcPts val="0"/>
              </a:spcAft>
              <a:buClr>
                <a:srgbClr val="FF0000"/>
              </a:buClr>
              <a:buSzPct val="100000"/>
              <a:buFont typeface="Lucida Grande"/>
              <a:buChar char="&gt;"/>
              <a:defRPr/>
            </a:pPr>
            <a:r>
              <a:rPr lang="fr-FR" sz="1600" b="1" dirty="0"/>
              <a:t>Sauf cas particulier, pas de saisie à réaliser </a:t>
            </a:r>
            <a:r>
              <a:rPr lang="fr-FR" sz="1600" dirty="0"/>
              <a:t>: </a:t>
            </a:r>
            <a:r>
              <a:rPr lang="fr-FR" sz="1600" dirty="0">
                <a:solidFill>
                  <a:schemeClr val="tx1"/>
                </a:solidFill>
              </a:rPr>
              <a:t>ces éléments sont remontés par votre  lycée automatiquement et vous pourrez les vérifier début avril. En cas d’erreurs,</a:t>
            </a:r>
            <a:r>
              <a:rPr lang="fr-FR" sz="1600" b="1" dirty="0">
                <a:solidFill>
                  <a:schemeClr val="tx1"/>
                </a:solidFill>
              </a:rPr>
              <a:t> un signalement doit être fait au chef d’établissement </a:t>
            </a: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22</a:t>
            </a:fld>
            <a:endParaRPr lang="fr-FR"/>
          </a:p>
        </p:txBody>
      </p:sp>
      <p:sp>
        <p:nvSpPr>
          <p:cNvPr id="7" name="Rectangle à coins arrondis 6"/>
          <p:cNvSpPr/>
          <p:nvPr/>
        </p:nvSpPr>
        <p:spPr>
          <a:xfrm>
            <a:off x="354136" y="3909392"/>
            <a:ext cx="8468807" cy="779374"/>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r>
              <a:rPr lang="fr-FR" b="1" dirty="0"/>
              <a:t>A noter </a:t>
            </a:r>
            <a:r>
              <a:rPr lang="fr-FR" dirty="0"/>
              <a:t>: vous ne pouvez pas confirmer vos vœux tant que votre bulletin scolaire du 2ème trimestre (ou 1er semestre) n'est pas remonté dans votre dossier. </a:t>
            </a:r>
          </a:p>
        </p:txBody>
      </p:sp>
      <p:sp>
        <p:nvSpPr>
          <p:cNvPr id="8" name="Rectangle à coins arrondis 7"/>
          <p:cNvSpPr/>
          <p:nvPr/>
        </p:nvSpPr>
        <p:spPr>
          <a:xfrm>
            <a:off x="5872163" y="86105"/>
            <a:ext cx="2892893"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Les éléments transmis aux formations du supérieur</a:t>
            </a:r>
          </a:p>
        </p:txBody>
      </p:sp>
    </p:spTree>
    <p:extLst>
      <p:ext uri="{BB962C8B-B14F-4D97-AF65-F5344CB8AC3E}">
        <p14:creationId xmlns:p14="http://schemas.microsoft.com/office/powerpoint/2010/main" val="1815470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562500"/>
          </a:xfrm>
        </p:spPr>
        <p:txBody>
          <a:bodyPr/>
          <a:lstStyle/>
          <a:p>
            <a:r>
              <a:rPr lang="fr-FR" sz="2200" dirty="0"/>
              <a:t>La fiche avenir renseignée par le lycée </a:t>
            </a:r>
          </a:p>
        </p:txBody>
      </p:sp>
      <p:sp>
        <p:nvSpPr>
          <p:cNvPr id="3" name="Espace réservé du contenu 2"/>
          <p:cNvSpPr>
            <a:spLocks noGrp="1"/>
          </p:cNvSpPr>
          <p:nvPr>
            <p:ph sz="quarter" idx="4294967295"/>
          </p:nvPr>
        </p:nvSpPr>
        <p:spPr>
          <a:xfrm>
            <a:off x="318718" y="1410990"/>
            <a:ext cx="8424000" cy="3321000"/>
          </a:xfrm>
        </p:spPr>
        <p:txBody>
          <a:bodyPr/>
          <a:lstStyle/>
          <a:p>
            <a:pPr marL="177800" lvl="0" indent="-177800" algn="just" defTabSz="457200">
              <a:spcBef>
                <a:spcPct val="20000"/>
              </a:spcBef>
              <a:spcAft>
                <a:spcPts val="0"/>
              </a:spcAft>
              <a:buClr>
                <a:srgbClr val="FF0000"/>
              </a:buClr>
              <a:buSzPct val="100000"/>
              <a:buFont typeface="Arial" panose="020B0604020202020204" pitchFamily="34" charset="0"/>
              <a:buChar char="•"/>
              <a:defRPr/>
            </a:pPr>
            <a:r>
              <a:rPr lang="fr-FR" sz="1600" dirty="0">
                <a:solidFill>
                  <a:schemeClr val="tx1"/>
                </a:solidFill>
              </a:rPr>
              <a:t>Le 2ème conseil de classe examine les vœux de chaque lycéen avec </a:t>
            </a:r>
            <a:r>
              <a:rPr lang="fr-FR" sz="1600" b="1" dirty="0"/>
              <a:t>bienveillance et confiance</a:t>
            </a:r>
            <a:r>
              <a:rPr lang="fr-FR" sz="1600" b="1" dirty="0">
                <a:solidFill>
                  <a:schemeClr val="tx1"/>
                </a:solidFill>
              </a:rPr>
              <a:t> </a:t>
            </a:r>
            <a:r>
              <a:rPr lang="fr-FR" sz="1600" dirty="0">
                <a:solidFill>
                  <a:schemeClr val="tx1"/>
                </a:solidFill>
              </a:rPr>
              <a:t>dans le potentiel de chacun. </a:t>
            </a:r>
          </a:p>
          <a:p>
            <a:pPr marL="177800" lvl="0" indent="-177800" defTabSz="457200">
              <a:spcBef>
                <a:spcPct val="20000"/>
              </a:spcBef>
              <a:spcAft>
                <a:spcPts val="0"/>
              </a:spcAft>
              <a:buClr>
                <a:srgbClr val="FF0000"/>
              </a:buClr>
              <a:buSzPct val="100000"/>
              <a:buFont typeface="Arial" panose="020B0604020202020204" pitchFamily="34" charset="0"/>
              <a:buChar char="•"/>
              <a:defRPr/>
            </a:pPr>
            <a:endParaRPr lang="fr-FR" sz="1600" dirty="0">
              <a:solidFill>
                <a:srgbClr val="3D566E"/>
              </a:solidFill>
            </a:endParaRPr>
          </a:p>
          <a:p>
            <a:pPr marL="177800" lvl="0" indent="-177800" defTabSz="457200">
              <a:spcBef>
                <a:spcPct val="20000"/>
              </a:spcBef>
              <a:spcAft>
                <a:spcPts val="0"/>
              </a:spcAft>
              <a:buClr>
                <a:srgbClr val="FF0000"/>
              </a:buClr>
              <a:buSzPct val="100000"/>
              <a:buFont typeface="Arial" panose="020B0604020202020204" pitchFamily="34" charset="0"/>
              <a:buChar char="•"/>
              <a:defRPr/>
            </a:pPr>
            <a:r>
              <a:rPr lang="fr-FR" sz="1600" dirty="0">
                <a:solidFill>
                  <a:srgbClr val="3D566E"/>
                </a:solidFill>
              </a:rPr>
              <a:t> </a:t>
            </a:r>
            <a:r>
              <a:rPr lang="fr-FR" sz="1600" dirty="0">
                <a:solidFill>
                  <a:schemeClr val="tx1"/>
                </a:solidFill>
              </a:rPr>
              <a:t>Pour chaque lycéen, une </a:t>
            </a:r>
            <a:r>
              <a:rPr lang="fr-FR" sz="1600" b="1" dirty="0">
                <a:solidFill>
                  <a:schemeClr val="bg1"/>
                </a:solidFill>
                <a:highlight>
                  <a:srgbClr val="0000FF"/>
                </a:highlight>
              </a:rPr>
              <a:t>fiche Avenir</a:t>
            </a:r>
            <a:r>
              <a:rPr lang="fr-FR" sz="1600" dirty="0">
                <a:solidFill>
                  <a:schemeClr val="tx1"/>
                </a:solidFill>
              </a:rPr>
              <a:t> est renseignée par le lycée et versée au dossier de l’élève : </a:t>
            </a:r>
          </a:p>
          <a:p>
            <a:pPr marL="627063" lvl="1" indent="-169863" defTabSz="457200">
              <a:spcBef>
                <a:spcPct val="20000"/>
              </a:spcBef>
              <a:spcAft>
                <a:spcPts val="0"/>
              </a:spcAft>
              <a:buClr>
                <a:srgbClr val="FF0000"/>
              </a:buClr>
              <a:defRPr/>
            </a:pPr>
            <a:r>
              <a:rPr lang="fr-FR" sz="1600" dirty="0">
                <a:solidFill>
                  <a:schemeClr val="tx1"/>
                </a:solidFill>
              </a:rPr>
              <a:t>les notes de l’élève : moyennes de terminale, appréciation des professeurs par discipline, positionnement de l’élève dans la classe/dans le groupe</a:t>
            </a:r>
          </a:p>
          <a:p>
            <a:pPr marL="627063" lvl="1" indent="-169863" defTabSz="457200">
              <a:spcBef>
                <a:spcPct val="20000"/>
              </a:spcBef>
              <a:spcAft>
                <a:spcPts val="0"/>
              </a:spcAft>
              <a:buClr>
                <a:srgbClr val="FF0000"/>
              </a:buClr>
              <a:defRPr/>
            </a:pPr>
            <a:r>
              <a:rPr lang="fr-FR" sz="1600" dirty="0">
                <a:solidFill>
                  <a:schemeClr val="tx1"/>
                </a:solidFill>
              </a:rPr>
              <a:t>les appréciations du professeur principal sur des compétences transversales</a:t>
            </a:r>
          </a:p>
          <a:p>
            <a:pPr marL="627063" lvl="1" indent="-169863" defTabSz="457200">
              <a:spcBef>
                <a:spcPct val="20000"/>
              </a:spcBef>
              <a:spcAft>
                <a:spcPts val="0"/>
              </a:spcAft>
              <a:buClr>
                <a:srgbClr val="FF0000"/>
              </a:buClr>
              <a:defRPr/>
            </a:pPr>
            <a:r>
              <a:rPr lang="fr-FR" sz="1600" dirty="0">
                <a:solidFill>
                  <a:schemeClr val="tx1"/>
                </a:solidFill>
              </a:rPr>
              <a:t>l’avis du chef d’établissement sur la capacité à réussir, pour chaque vœu</a:t>
            </a:r>
          </a:p>
          <a:p>
            <a:pPr marL="627063" lvl="1" indent="-169863" defTabSz="457200">
              <a:spcBef>
                <a:spcPct val="20000"/>
              </a:spcBef>
              <a:spcAft>
                <a:spcPts val="0"/>
              </a:spcAft>
              <a:buClr>
                <a:srgbClr val="FF0000"/>
              </a:buClr>
              <a:defRPr/>
            </a:pPr>
            <a:endParaRPr lang="fr-FR" sz="1600" dirty="0">
              <a:solidFill>
                <a:srgbClr val="3D566E"/>
              </a:solidFill>
            </a:endParaRPr>
          </a:p>
          <a:p>
            <a:pPr marL="177800" lvl="0" indent="-177800" defTabSz="457200">
              <a:spcBef>
                <a:spcPct val="20000"/>
              </a:spcBef>
              <a:spcAft>
                <a:spcPts val="0"/>
              </a:spcAft>
              <a:buClr>
                <a:srgbClr val="FF0000"/>
              </a:buClr>
              <a:buSzPct val="100000"/>
              <a:buFont typeface="Arial" panose="020B0604020202020204" pitchFamily="34" charset="0"/>
              <a:buChar char="•"/>
              <a:defRPr/>
            </a:pPr>
            <a:r>
              <a:rPr lang="fr-FR" sz="1600" dirty="0">
                <a:solidFill>
                  <a:schemeClr val="tx1"/>
                </a:solidFill>
              </a:rPr>
              <a:t>La fiche Avenir est consultable par le lycéen dans son dossier</a:t>
            </a:r>
            <a:r>
              <a:rPr lang="fr-FR" sz="1600" dirty="0"/>
              <a:t> </a:t>
            </a:r>
            <a:r>
              <a:rPr lang="fr-FR" sz="1600" b="1" dirty="0"/>
              <a:t>à partir du 1er juin 2023</a:t>
            </a:r>
          </a:p>
          <a:p>
            <a:pPr marL="177800" lvl="0" indent="-177800" defTabSz="457200">
              <a:spcBef>
                <a:spcPct val="20000"/>
              </a:spcBef>
              <a:spcAft>
                <a:spcPts val="0"/>
              </a:spcAft>
              <a:buClr>
                <a:srgbClr val="FF0000"/>
              </a:buClr>
              <a:buSzPct val="100000"/>
              <a:buFont typeface="Arial" panose="020B0604020202020204" pitchFamily="34" charset="0"/>
              <a:buChar char="•"/>
              <a:defRPr/>
            </a:pPr>
            <a:endParaRPr lang="fr-FR" sz="2200" b="1" dirty="0">
              <a:solidFill>
                <a:srgbClr val="3D566E"/>
              </a:solidFill>
              <a:latin typeface="Calibri"/>
            </a:endParaRPr>
          </a:p>
          <a:p>
            <a:pPr lvl="0" defTabSz="457200">
              <a:spcBef>
                <a:spcPct val="20000"/>
              </a:spcBef>
              <a:spcAft>
                <a:spcPts val="0"/>
              </a:spcAft>
              <a:buClr>
                <a:srgbClr val="FF0000"/>
              </a:buClr>
              <a:buSzPct val="100000"/>
              <a:defRPr/>
            </a:pPr>
            <a:r>
              <a:rPr lang="fr-FR" sz="5600" dirty="0">
                <a:solidFill>
                  <a:srgbClr val="3D566E"/>
                </a:solidFill>
                <a:latin typeface="Calibri"/>
              </a:rPr>
              <a:t>              </a:t>
            </a: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23</a:t>
            </a:fld>
            <a:endParaRPr lang="fr-FR"/>
          </a:p>
        </p:txBody>
      </p:sp>
      <p:sp>
        <p:nvSpPr>
          <p:cNvPr id="7" name="Rectangle à coins arrondis 6"/>
          <p:cNvSpPr/>
          <p:nvPr/>
        </p:nvSpPr>
        <p:spPr>
          <a:xfrm>
            <a:off x="5872163" y="86105"/>
            <a:ext cx="2892893"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Les éléments transmis aux formations du supérieur</a:t>
            </a:r>
          </a:p>
        </p:txBody>
      </p:sp>
    </p:spTree>
    <p:extLst>
      <p:ext uri="{BB962C8B-B14F-4D97-AF65-F5344CB8AC3E}">
        <p14:creationId xmlns:p14="http://schemas.microsoft.com/office/powerpoint/2010/main" val="1491690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0000" y="900001"/>
            <a:ext cx="8784001" cy="447614"/>
          </a:xfrm>
        </p:spPr>
        <p:txBody>
          <a:bodyPr/>
          <a:lstStyle/>
          <a:p>
            <a:r>
              <a:rPr lang="fr-FR" sz="2200" dirty="0"/>
              <a:t>Récapitulatif des éléments transmis à chaque formation</a:t>
            </a:r>
          </a:p>
        </p:txBody>
      </p:sp>
      <p:sp>
        <p:nvSpPr>
          <p:cNvPr id="4" name="Espace réservé du texte 3"/>
          <p:cNvSpPr>
            <a:spLocks noGrp="1"/>
          </p:cNvSpPr>
          <p:nvPr>
            <p:ph type="body" sz="quarter" idx="4294967295"/>
          </p:nvPr>
        </p:nvSpPr>
        <p:spPr>
          <a:xfrm>
            <a:off x="360001" y="1357278"/>
            <a:ext cx="3707945" cy="3564765"/>
          </a:xfrm>
        </p:spPr>
        <p:txBody>
          <a:bodyPr/>
          <a:lstStyle/>
          <a:p>
            <a:pPr marL="177800" lvl="0" indent="-177800" defTabSz="457200">
              <a:spcBef>
                <a:spcPct val="20000"/>
              </a:spcBef>
              <a:spcAft>
                <a:spcPts val="0"/>
              </a:spcAft>
              <a:buClr>
                <a:srgbClr val="FF0000"/>
              </a:buClr>
              <a:buSzPct val="100000"/>
              <a:buFont typeface="Lucida Grande"/>
              <a:buChar char="&gt;"/>
              <a:defRPr/>
            </a:pPr>
            <a:r>
              <a:rPr lang="fr-FR" sz="1500" b="1" dirty="0">
                <a:solidFill>
                  <a:schemeClr val="bg1"/>
                </a:solidFill>
                <a:highlight>
                  <a:srgbClr val="0000FF"/>
                </a:highlight>
              </a:rPr>
              <a:t>le projet de formation motivé</a:t>
            </a:r>
          </a:p>
          <a:p>
            <a:pPr marL="177800" lvl="0" indent="-177800" defTabSz="457200">
              <a:spcBef>
                <a:spcPct val="20000"/>
              </a:spcBef>
              <a:spcAft>
                <a:spcPts val="0"/>
              </a:spcAft>
              <a:buClr>
                <a:srgbClr val="FF0000"/>
              </a:buClr>
              <a:buSzPct val="100000"/>
              <a:buFont typeface="Lucida Grande"/>
              <a:buChar char="&gt;"/>
              <a:defRPr/>
            </a:pPr>
            <a:endParaRPr lang="fr-FR" sz="800" b="1" dirty="0"/>
          </a:p>
          <a:p>
            <a:pPr marL="177800" indent="-177800" defTabSz="457200">
              <a:spcBef>
                <a:spcPct val="20000"/>
              </a:spcBef>
              <a:spcAft>
                <a:spcPts val="0"/>
              </a:spcAft>
              <a:buClr>
                <a:srgbClr val="FF0000"/>
              </a:buClr>
              <a:buSzPct val="100000"/>
              <a:buFont typeface="Lucida Grande"/>
              <a:buChar char="&gt;"/>
              <a:defRPr/>
            </a:pPr>
            <a:r>
              <a:rPr lang="fr-FR" sz="1500" b="1" dirty="0">
                <a:solidFill>
                  <a:schemeClr val="bg1"/>
                </a:solidFill>
                <a:highlight>
                  <a:srgbClr val="0000FF"/>
                </a:highlight>
              </a:rPr>
              <a:t>les pièces complémentaires</a:t>
            </a:r>
            <a:r>
              <a:rPr lang="fr-FR" sz="1500" dirty="0">
                <a:solidFill>
                  <a:schemeClr val="tx1"/>
                </a:solidFill>
              </a:rPr>
              <a:t> demandées par certaines formations</a:t>
            </a:r>
          </a:p>
          <a:p>
            <a:pPr marL="177800" indent="-177800" defTabSz="457200">
              <a:spcBef>
                <a:spcPct val="20000"/>
              </a:spcBef>
              <a:spcAft>
                <a:spcPts val="0"/>
              </a:spcAft>
              <a:buClr>
                <a:srgbClr val="FF0000"/>
              </a:buClr>
              <a:buSzPct val="100000"/>
              <a:buFont typeface="Lucida Grande"/>
              <a:buChar char="&gt;"/>
              <a:defRPr/>
            </a:pPr>
            <a:endParaRPr lang="fr-FR" sz="800" dirty="0"/>
          </a:p>
          <a:p>
            <a:pPr marL="177800" indent="-177800" defTabSz="457200">
              <a:spcBef>
                <a:spcPct val="20000"/>
              </a:spcBef>
              <a:spcAft>
                <a:spcPts val="0"/>
              </a:spcAft>
              <a:buClr>
                <a:srgbClr val="FF0000"/>
              </a:buClr>
              <a:buSzPct val="100000"/>
              <a:buFont typeface="Lucida Grande"/>
              <a:buChar char="&gt;"/>
              <a:defRPr/>
            </a:pPr>
            <a:r>
              <a:rPr lang="fr-FR" sz="1500" b="1" dirty="0">
                <a:solidFill>
                  <a:schemeClr val="bg1"/>
                </a:solidFill>
                <a:highlight>
                  <a:srgbClr val="0000FF"/>
                </a:highlight>
              </a:rPr>
              <a:t>la rubrique « Activités et centres d’intérêt »</a:t>
            </a:r>
            <a:r>
              <a:rPr lang="fr-FR" sz="1500" dirty="0">
                <a:solidFill>
                  <a:schemeClr val="tx1"/>
                </a:solidFill>
              </a:rPr>
              <a:t>, si elle a été renseignée </a:t>
            </a:r>
          </a:p>
          <a:p>
            <a:pPr marL="177800" indent="-177800" defTabSz="457200">
              <a:spcBef>
                <a:spcPct val="20000"/>
              </a:spcBef>
              <a:spcAft>
                <a:spcPts val="0"/>
              </a:spcAft>
              <a:buClr>
                <a:srgbClr val="FF0000"/>
              </a:buClr>
              <a:buSzPct val="100000"/>
              <a:buFont typeface="Lucida Grande"/>
              <a:buChar char="&gt;"/>
              <a:defRPr/>
            </a:pPr>
            <a:endParaRPr lang="fr-FR" sz="800" dirty="0"/>
          </a:p>
          <a:p>
            <a:pPr marL="177800" indent="-177800" defTabSz="457200">
              <a:spcBef>
                <a:spcPct val="20000"/>
              </a:spcBef>
              <a:spcAft>
                <a:spcPts val="0"/>
              </a:spcAft>
              <a:buClr>
                <a:srgbClr val="FF0000"/>
              </a:buClr>
              <a:buSzPct val="100000"/>
              <a:buFont typeface="Lucida Grande"/>
              <a:buChar char="&gt;"/>
              <a:defRPr/>
            </a:pPr>
            <a:r>
              <a:rPr lang="fr-FR" sz="1500" b="1" dirty="0">
                <a:solidFill>
                  <a:schemeClr val="bg1"/>
                </a:solidFill>
                <a:highlight>
                  <a:srgbClr val="0000FF"/>
                </a:highlight>
              </a:rPr>
              <a:t>la fiche Avenir</a:t>
            </a:r>
            <a:r>
              <a:rPr lang="fr-FR" sz="1500" dirty="0">
                <a:solidFill>
                  <a:schemeClr val="tx1"/>
                </a:solidFill>
              </a:rPr>
              <a:t> renseignée par le lycée</a:t>
            </a:r>
            <a:r>
              <a:rPr lang="fr-FR" sz="1500" dirty="0"/>
              <a:t> </a:t>
            </a:r>
          </a:p>
          <a:p>
            <a:pPr marL="177800" indent="-177800" defTabSz="457200">
              <a:spcBef>
                <a:spcPct val="20000"/>
              </a:spcBef>
              <a:spcAft>
                <a:spcPts val="0"/>
              </a:spcAft>
              <a:buClr>
                <a:srgbClr val="FF0000"/>
              </a:buClr>
              <a:buSzPct val="100000"/>
              <a:buFont typeface="Lucida Grande"/>
              <a:buChar char="&gt;"/>
              <a:defRPr/>
            </a:pPr>
            <a:endParaRPr lang="fr-FR" sz="800" dirty="0"/>
          </a:p>
          <a:p>
            <a:pPr marL="177800" indent="-177800" defTabSz="457200">
              <a:spcBef>
                <a:spcPct val="20000"/>
              </a:spcBef>
              <a:spcAft>
                <a:spcPts val="0"/>
              </a:spcAft>
              <a:buClr>
                <a:srgbClr val="FF0000"/>
              </a:buClr>
              <a:buSzPct val="100000"/>
              <a:buFont typeface="Lucida Grande"/>
              <a:buChar char="&gt;"/>
              <a:defRPr/>
            </a:pPr>
            <a:r>
              <a:rPr lang="fr-FR" sz="1500" b="1" dirty="0">
                <a:solidFill>
                  <a:schemeClr val="bg1"/>
                </a:solidFill>
                <a:highlight>
                  <a:srgbClr val="0000FF"/>
                </a:highlight>
              </a:rPr>
              <a:t>Des informations sur votre parcours spécifique</a:t>
            </a:r>
            <a:r>
              <a:rPr lang="fr-FR" sz="1500" b="1" dirty="0"/>
              <a:t> </a:t>
            </a:r>
            <a:r>
              <a:rPr lang="fr-FR" sz="1500" dirty="0">
                <a:solidFill>
                  <a:schemeClr val="tx1"/>
                </a:solidFill>
              </a:rPr>
              <a:t>(sections européennes, internationales ou bi-bac) ou </a:t>
            </a:r>
            <a:r>
              <a:rPr lang="fr-FR" sz="1500" b="1" dirty="0">
                <a:solidFill>
                  <a:schemeClr val="bg1"/>
                </a:solidFill>
                <a:highlight>
                  <a:srgbClr val="0000FF"/>
                </a:highlight>
              </a:rPr>
              <a:t>votre participation aux cordées de la réussite</a:t>
            </a:r>
            <a:r>
              <a:rPr lang="fr-FR" sz="1500" b="1" dirty="0"/>
              <a:t> </a:t>
            </a:r>
            <a:r>
              <a:rPr lang="fr-FR" sz="1500" dirty="0">
                <a:solidFill>
                  <a:schemeClr val="tx1"/>
                </a:solidFill>
              </a:rPr>
              <a:t>(seulement si vous le souhaitez)</a:t>
            </a:r>
          </a:p>
          <a:p>
            <a:pPr marL="177800" lvl="0" indent="-177800" defTabSz="457200">
              <a:spcBef>
                <a:spcPct val="20000"/>
              </a:spcBef>
              <a:spcAft>
                <a:spcPts val="0"/>
              </a:spcAft>
              <a:buClr>
                <a:srgbClr val="FF0000"/>
              </a:buClr>
              <a:buSzPct val="100000"/>
              <a:buFont typeface="Lucida Grande"/>
              <a:buChar char="&gt;"/>
              <a:defRPr/>
            </a:pPr>
            <a:endParaRPr lang="fr-FR" sz="2000" dirty="0">
              <a:solidFill>
                <a:srgbClr val="3D566E"/>
              </a:solidFill>
              <a:latin typeface="Calibri"/>
            </a:endParaRPr>
          </a:p>
          <a:p>
            <a:endParaRPr lang="fr-FR"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24</a:t>
            </a:fld>
            <a:endParaRPr lang="fr-FR"/>
          </a:p>
        </p:txBody>
      </p:sp>
      <p:sp>
        <p:nvSpPr>
          <p:cNvPr id="10" name="ZoneTexte 9"/>
          <p:cNvSpPr txBox="1"/>
          <p:nvPr/>
        </p:nvSpPr>
        <p:spPr>
          <a:xfrm>
            <a:off x="4443764" y="3940630"/>
            <a:ext cx="4203872" cy="584775"/>
          </a:xfrm>
          <a:prstGeom prst="rect">
            <a:avLst/>
          </a:prstGeom>
          <a:solidFill>
            <a:schemeClr val="tx2"/>
          </a:solidFill>
        </p:spPr>
        <p:txBody>
          <a:bodyPr wrap="square" rtlCol="0">
            <a:spAutoFit/>
          </a:bodyPr>
          <a:lstStyle/>
          <a:p>
            <a:pPr lvl="0" algn="ctr"/>
            <a:r>
              <a:rPr lang="fr-FR" sz="1600" b="1" dirty="0">
                <a:solidFill>
                  <a:schemeClr val="bg1"/>
                </a:solidFill>
              </a:rPr>
              <a:t>Nouveauté 2023 : vos résultats au baccalauréat mieux pris en compte </a:t>
            </a:r>
          </a:p>
        </p:txBody>
      </p:sp>
      <p:sp>
        <p:nvSpPr>
          <p:cNvPr id="11" name="Rectangle à coins arrondis 10"/>
          <p:cNvSpPr/>
          <p:nvPr/>
        </p:nvSpPr>
        <p:spPr>
          <a:xfrm>
            <a:off x="5872163" y="86105"/>
            <a:ext cx="2892893"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Les éléments transmis aux formations du supérieur</a:t>
            </a:r>
          </a:p>
        </p:txBody>
      </p:sp>
      <p:sp>
        <p:nvSpPr>
          <p:cNvPr id="12" name="Espace réservé du texte 5"/>
          <p:cNvSpPr>
            <a:spLocks noGrp="1"/>
          </p:cNvSpPr>
          <p:nvPr>
            <p:ph type="body" sz="quarter" idx="14"/>
          </p:nvPr>
        </p:nvSpPr>
        <p:spPr>
          <a:xfrm>
            <a:off x="4219928" y="1357278"/>
            <a:ext cx="4545128" cy="2500021"/>
          </a:xfrm>
        </p:spPr>
        <p:txBody>
          <a:bodyPr>
            <a:noAutofit/>
          </a:bodyPr>
          <a:lstStyle/>
          <a:p>
            <a:pPr marL="285750" indent="-285750" defTabSz="457189">
              <a:spcBef>
                <a:spcPct val="20000"/>
              </a:spcBef>
              <a:spcAft>
                <a:spcPts val="0"/>
              </a:spcAft>
              <a:buClr>
                <a:srgbClr val="FF0000"/>
              </a:buClr>
              <a:buSzPct val="100000"/>
              <a:buFont typeface="Courier New" panose="02070309020205020404" pitchFamily="49" charset="0"/>
              <a:buChar char="o"/>
              <a:defRPr/>
            </a:pPr>
            <a:r>
              <a:rPr lang="fr-FR" sz="1400" b="1" dirty="0">
                <a:solidFill>
                  <a:schemeClr val="bg1"/>
                </a:solidFill>
                <a:highlight>
                  <a:srgbClr val="0000FF"/>
                </a:highlight>
              </a:rPr>
              <a:t>Les bulletins scolaires et notes du baccalauréat : </a:t>
            </a:r>
          </a:p>
          <a:p>
            <a:pPr lvl="1" algn="just"/>
            <a:r>
              <a:rPr lang="fr-FR" sz="1500" b="1" dirty="0">
                <a:solidFill>
                  <a:schemeClr val="tx1"/>
                </a:solidFill>
              </a:rPr>
              <a:t>Année de première </a:t>
            </a:r>
            <a:r>
              <a:rPr lang="fr-FR" sz="1500" dirty="0">
                <a:solidFill>
                  <a:schemeClr val="tx1"/>
                </a:solidFill>
              </a:rPr>
              <a:t>: bulletins scolaires et les notes des épreuves anticipées de français et celles au titre du contrôle continu du baccalauréat (pour les lycéens généraux et technologiques)</a:t>
            </a:r>
          </a:p>
          <a:p>
            <a:pPr lvl="1" algn="just"/>
            <a:r>
              <a:rPr lang="fr-FR" sz="1500" b="1" dirty="0">
                <a:solidFill>
                  <a:schemeClr val="tx1"/>
                </a:solidFill>
              </a:rPr>
              <a:t>Année de terminale </a:t>
            </a:r>
            <a:r>
              <a:rPr lang="fr-FR" sz="1500" dirty="0">
                <a:solidFill>
                  <a:schemeClr val="tx1"/>
                </a:solidFill>
              </a:rPr>
              <a:t>: bulletins scolaires des 1er et 2e trimestres (ou 1</a:t>
            </a:r>
            <a:r>
              <a:rPr lang="fr-FR" sz="1500" baseline="30000" dirty="0">
                <a:solidFill>
                  <a:schemeClr val="tx1"/>
                </a:solidFill>
              </a:rPr>
              <a:t>er</a:t>
            </a:r>
            <a:r>
              <a:rPr lang="fr-FR" sz="1500" dirty="0">
                <a:solidFill>
                  <a:schemeClr val="tx1"/>
                </a:solidFill>
              </a:rPr>
              <a:t> semestre), notes des épreuves terminales des deux enseignements de spécialité (pour les lycéens généraux et technologiques)</a:t>
            </a:r>
          </a:p>
        </p:txBody>
      </p:sp>
    </p:spTree>
    <p:extLst>
      <p:ext uri="{BB962C8B-B14F-4D97-AF65-F5344CB8AC3E}">
        <p14:creationId xmlns:p14="http://schemas.microsoft.com/office/powerpoint/2010/main" val="33966910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pPr algn="r"/>
            <a:fld id="{B53243DC-22D4-4063-968D-3E7B7EEAF735}" type="datetime1">
              <a:rPr lang="fr-FR" cap="all" smtClean="0"/>
              <a:t>30/01/2023</a:t>
            </a:fld>
            <a:endParaRPr lang="fr-FR" cap="all"/>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25</a:t>
            </a:fld>
            <a:endParaRPr lang="fr-F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453628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843558"/>
            <a:ext cx="8424000" cy="655458"/>
          </a:xfrm>
        </p:spPr>
        <p:txBody>
          <a:bodyPr/>
          <a:lstStyle/>
          <a:p>
            <a:r>
              <a:rPr lang="fr-FR" sz="2200" dirty="0"/>
              <a:t>Rappel  : Parcoursup ne décide pas de votre affectation</a:t>
            </a:r>
          </a:p>
        </p:txBody>
      </p:sp>
      <p:sp>
        <p:nvSpPr>
          <p:cNvPr id="3" name="Espace réservé du contenu 2"/>
          <p:cNvSpPr>
            <a:spLocks noGrp="1"/>
          </p:cNvSpPr>
          <p:nvPr>
            <p:ph sz="quarter" idx="4294967295"/>
          </p:nvPr>
        </p:nvSpPr>
        <p:spPr>
          <a:xfrm>
            <a:off x="359999" y="1386589"/>
            <a:ext cx="8424000" cy="3290341"/>
          </a:xfrm>
        </p:spPr>
        <p:txBody>
          <a:bodyPr/>
          <a:lstStyle/>
          <a:p>
            <a:endParaRPr lang="fr-FR" sz="500" b="1" dirty="0"/>
          </a:p>
          <a:p>
            <a:r>
              <a:rPr lang="fr-FR" sz="1600" b="1" dirty="0">
                <a:solidFill>
                  <a:schemeClr val="bg1"/>
                </a:solidFill>
                <a:highlight>
                  <a:srgbClr val="0000FF"/>
                </a:highlight>
              </a:rPr>
              <a:t>Aucun algorithme de Parcoursup ne fait l’analyse de votre candidature</a:t>
            </a:r>
          </a:p>
          <a:p>
            <a:pPr algn="just">
              <a:spcAft>
                <a:spcPts val="1200"/>
              </a:spcAft>
            </a:pPr>
            <a:r>
              <a:rPr lang="fr-FR" sz="1500" dirty="0">
                <a:solidFill>
                  <a:schemeClr val="tx1"/>
                </a:solidFill>
              </a:rPr>
              <a:t>Ce sont les enseignants de la formation qui analysent votre candidature dans le cadre d’une commission d'examen des vœux (ou jury). Cette commission définit les modalités et les critères d'analyse des candidatures renseignés sur cette fiche. </a:t>
            </a:r>
          </a:p>
          <a:p>
            <a:pPr>
              <a:spcAft>
                <a:spcPts val="1200"/>
              </a:spcAft>
            </a:pPr>
            <a:r>
              <a:rPr lang="fr-FR" sz="1500" b="1" dirty="0">
                <a:solidFill>
                  <a:schemeClr val="tx1"/>
                </a:solidFill>
              </a:rPr>
              <a:t>Parcoursup n’analyse aucune candidature. Avec Parcoursup, il n’y a pas de tirage au sort.</a:t>
            </a:r>
          </a:p>
          <a:p>
            <a:r>
              <a:rPr lang="fr-FR" sz="1600" b="1" dirty="0">
                <a:solidFill>
                  <a:schemeClr val="bg1"/>
                </a:solidFill>
                <a:highlight>
                  <a:srgbClr val="0000FF"/>
                </a:highlight>
              </a:rPr>
              <a:t>Aucun algorithme de Parcoursup ne décide de votre affectation</a:t>
            </a:r>
          </a:p>
          <a:p>
            <a:pPr algn="just"/>
            <a:r>
              <a:rPr lang="fr-FR" sz="1500" dirty="0">
                <a:solidFill>
                  <a:schemeClr val="tx1"/>
                </a:solidFill>
              </a:rPr>
              <a:t>Apres analyse des candidatures, les formations transmettent un classement qui sert de base aux propositions d’admission formulées via Parcoursup aux candidats à partir du 1</a:t>
            </a:r>
            <a:r>
              <a:rPr lang="fr-FR" sz="1500" baseline="30000" dirty="0">
                <a:solidFill>
                  <a:schemeClr val="tx1"/>
                </a:solidFill>
              </a:rPr>
              <a:t>er</a:t>
            </a:r>
            <a:r>
              <a:rPr lang="fr-FR" sz="1500" dirty="0">
                <a:solidFill>
                  <a:schemeClr val="tx1"/>
                </a:solidFill>
              </a:rPr>
              <a:t> juin 2023. </a:t>
            </a:r>
          </a:p>
          <a:p>
            <a:pPr algn="just"/>
            <a:r>
              <a:rPr lang="fr-FR" sz="1500" dirty="0">
                <a:solidFill>
                  <a:schemeClr val="tx1"/>
                </a:solidFill>
              </a:rPr>
              <a:t>Chaque candidat choisit en fonction des propositions d’admission qu’il reçoit, à partir du 1er juin 2023. </a:t>
            </a:r>
            <a:r>
              <a:rPr lang="fr-FR" sz="1500" b="1" dirty="0">
                <a:solidFill>
                  <a:schemeClr val="tx1"/>
                </a:solidFill>
              </a:rPr>
              <a:t>Parcoursup garantit à chaque candidat la liberté de choix, la possibilité de garder des vœux pour lesquels il est en liste d'attente et d’avoir le dernier mot. </a:t>
            </a: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26</a:t>
            </a:fld>
            <a:endParaRPr lang="fr-FR"/>
          </a:p>
        </p:txBody>
      </p:sp>
      <p:sp>
        <p:nvSpPr>
          <p:cNvPr id="7" name="Rectangle à coins arrondis 6"/>
          <p:cNvSpPr/>
          <p:nvPr/>
        </p:nvSpPr>
        <p:spPr>
          <a:xfrm>
            <a:off x="5329239" y="86105"/>
            <a:ext cx="3435818" cy="540000"/>
          </a:xfrm>
          <a:prstGeom prst="roundRect">
            <a:avLst/>
          </a:prstGeom>
          <a:solidFill>
            <a:srgbClr val="34C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Ce sont les formations qui évaluent les candidatures</a:t>
            </a:r>
          </a:p>
        </p:txBody>
      </p:sp>
    </p:spTree>
    <p:extLst>
      <p:ext uri="{BB962C8B-B14F-4D97-AF65-F5344CB8AC3E}">
        <p14:creationId xmlns:p14="http://schemas.microsoft.com/office/powerpoint/2010/main" val="3872578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359999" y="1278732"/>
            <a:ext cx="8563484" cy="787171"/>
          </a:xfrm>
        </p:spPr>
        <p:txBody>
          <a:bodyPr/>
          <a:lstStyle/>
          <a:p>
            <a:r>
              <a:rPr lang="fr-FR" sz="1300" b="1" dirty="0">
                <a:solidFill>
                  <a:srgbClr val="EC130E"/>
                </a:solidFill>
              </a:rPr>
              <a:t>&gt;</a:t>
            </a:r>
            <a:r>
              <a:rPr lang="fr-FR" sz="1300" dirty="0">
                <a:solidFill>
                  <a:srgbClr val="EC130E"/>
                </a:solidFill>
              </a:rPr>
              <a:t> </a:t>
            </a:r>
            <a:r>
              <a:rPr lang="fr-FR" sz="1300" b="1" dirty="0">
                <a:solidFill>
                  <a:schemeClr val="bg1"/>
                </a:solidFill>
                <a:highlight>
                  <a:srgbClr val="0000FF"/>
                </a:highlight>
              </a:rPr>
              <a:t>Une priorité accordée aux lycéens boursiers</a:t>
            </a:r>
            <a:r>
              <a:rPr lang="fr-FR" sz="1300" b="1" dirty="0"/>
              <a:t> </a:t>
            </a:r>
            <a:r>
              <a:rPr lang="fr-FR" sz="1300" dirty="0">
                <a:solidFill>
                  <a:schemeClr val="tx1"/>
                </a:solidFill>
              </a:rPr>
              <a:t>dans chaque formation, y compris les plus sélectives </a:t>
            </a:r>
          </a:p>
          <a:p>
            <a:r>
              <a:rPr lang="fr-FR" sz="1300" b="1" dirty="0">
                <a:solidFill>
                  <a:srgbClr val="EC130E"/>
                </a:solidFill>
              </a:rPr>
              <a:t>&gt; </a:t>
            </a:r>
            <a:r>
              <a:rPr lang="fr-FR" sz="1300" b="1" dirty="0">
                <a:solidFill>
                  <a:schemeClr val="bg1"/>
                </a:solidFill>
                <a:highlight>
                  <a:srgbClr val="0000FF"/>
                </a:highlight>
              </a:rPr>
              <a:t>Une aide financière de 500 € aux lycéens boursiers</a:t>
            </a:r>
            <a:r>
              <a:rPr lang="fr-FR" sz="1300" b="1" dirty="0">
                <a:solidFill>
                  <a:srgbClr val="F28E65"/>
                </a:solidFill>
              </a:rPr>
              <a:t> </a:t>
            </a:r>
            <a:r>
              <a:rPr lang="fr-FR" sz="1300" dirty="0">
                <a:solidFill>
                  <a:schemeClr val="tx1"/>
                </a:solidFill>
              </a:rPr>
              <a:t>qui s’inscrivent dans une formation située en dehors de leur académie de résidence </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27</a:t>
            </a:fld>
            <a:endParaRPr lang="fr-FR" dirty="0"/>
          </a:p>
        </p:txBody>
      </p:sp>
      <p:sp>
        <p:nvSpPr>
          <p:cNvPr id="8" name="Rectangle à coins arrondis 7"/>
          <p:cNvSpPr/>
          <p:nvPr/>
        </p:nvSpPr>
        <p:spPr>
          <a:xfrm>
            <a:off x="3874957" y="86105"/>
            <a:ext cx="4890099" cy="540000"/>
          </a:xfrm>
          <a:prstGeom prst="roundRect">
            <a:avLst/>
          </a:prstGeom>
          <a:solidFill>
            <a:srgbClr val="34C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Une politique volontariste d’égalité des chances mise en œuvre par Parcoursup</a:t>
            </a:r>
          </a:p>
        </p:txBody>
      </p:sp>
      <p:sp>
        <p:nvSpPr>
          <p:cNvPr id="9" name="Titre 1"/>
          <p:cNvSpPr>
            <a:spLocks noGrp="1"/>
          </p:cNvSpPr>
          <p:nvPr>
            <p:ph type="title"/>
          </p:nvPr>
        </p:nvSpPr>
        <p:spPr>
          <a:xfrm>
            <a:off x="359999" y="900000"/>
            <a:ext cx="8424000" cy="378731"/>
          </a:xfrm>
        </p:spPr>
        <p:txBody>
          <a:bodyPr/>
          <a:lstStyle/>
          <a:p>
            <a:r>
              <a:rPr lang="fr-FR" sz="1800" dirty="0"/>
              <a:t>Un appui aux lycéens boursiers </a:t>
            </a:r>
          </a:p>
        </p:txBody>
      </p:sp>
      <p:sp>
        <p:nvSpPr>
          <p:cNvPr id="10" name="Titre 1"/>
          <p:cNvSpPr txBox="1">
            <a:spLocks/>
          </p:cNvSpPr>
          <p:nvPr/>
        </p:nvSpPr>
        <p:spPr bwMode="gray">
          <a:xfrm>
            <a:off x="359999" y="2065903"/>
            <a:ext cx="8424000" cy="37873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rgbClr val="0C5076"/>
                </a:solidFill>
                <a:latin typeface="+mj-lt"/>
                <a:ea typeface="+mj-ea"/>
                <a:cs typeface="+mj-cs"/>
              </a:defRPr>
            </a:lvl1pPr>
          </a:lstStyle>
          <a:p>
            <a:r>
              <a:rPr lang="fr-FR" sz="1800" dirty="0">
                <a:solidFill>
                  <a:schemeClr val="tx2"/>
                </a:solidFill>
              </a:rPr>
              <a:t>Une prise en compte de la participation aux cordées de la réussite</a:t>
            </a:r>
          </a:p>
        </p:txBody>
      </p:sp>
      <p:sp>
        <p:nvSpPr>
          <p:cNvPr id="11" name="Espace réservé du contenu 2"/>
          <p:cNvSpPr txBox="1">
            <a:spLocks/>
          </p:cNvSpPr>
          <p:nvPr/>
        </p:nvSpPr>
        <p:spPr bwMode="gray">
          <a:xfrm>
            <a:off x="359999" y="2417348"/>
            <a:ext cx="8563484" cy="1020125"/>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400" b="1" dirty="0">
                <a:solidFill>
                  <a:srgbClr val="EC130E"/>
                </a:solidFill>
              </a:rPr>
              <a:t>&gt;</a:t>
            </a:r>
            <a:r>
              <a:rPr lang="fr-FR" sz="1400" dirty="0">
                <a:solidFill>
                  <a:srgbClr val="EC130E"/>
                </a:solidFill>
              </a:rPr>
              <a:t> </a:t>
            </a:r>
            <a:r>
              <a:rPr lang="fr-FR" sz="1300" dirty="0">
                <a:solidFill>
                  <a:schemeClr val="tx1"/>
                </a:solidFill>
              </a:rPr>
              <a:t>Les </a:t>
            </a:r>
            <a:r>
              <a:rPr lang="fr-FR" sz="1300" b="1" dirty="0">
                <a:solidFill>
                  <a:schemeClr val="tx2"/>
                </a:solidFill>
              </a:rPr>
              <a:t>formations prenant en compte la participation aux cordées de la réussite le signalent </a:t>
            </a:r>
            <a:r>
              <a:rPr lang="fr-FR" sz="1300" dirty="0">
                <a:solidFill>
                  <a:schemeClr val="tx1"/>
                </a:solidFill>
              </a:rPr>
              <a:t>sur la fiche de présentation de la formation (rubrique « comprendre les critères d’analyse des candidatures »)</a:t>
            </a:r>
          </a:p>
          <a:p>
            <a:r>
              <a:rPr lang="fr-FR" sz="1300" b="1" dirty="0">
                <a:solidFill>
                  <a:srgbClr val="EC130E"/>
                </a:solidFill>
              </a:rPr>
              <a:t>&gt;</a:t>
            </a:r>
            <a:r>
              <a:rPr lang="fr-FR" sz="1300" dirty="0">
                <a:solidFill>
                  <a:srgbClr val="EC130E"/>
                </a:solidFill>
              </a:rPr>
              <a:t> </a:t>
            </a:r>
            <a:r>
              <a:rPr lang="fr-FR" sz="1300" dirty="0">
                <a:solidFill>
                  <a:schemeClr val="tx1"/>
                </a:solidFill>
              </a:rPr>
              <a:t>L’information sur la </a:t>
            </a:r>
            <a:r>
              <a:rPr lang="fr-FR" sz="1300" b="1" dirty="0">
                <a:solidFill>
                  <a:schemeClr val="tx2"/>
                </a:solidFill>
              </a:rPr>
              <a:t>participation aux cordées de la réussite </a:t>
            </a:r>
            <a:r>
              <a:rPr lang="fr-FR" sz="1300" dirty="0">
                <a:solidFill>
                  <a:schemeClr val="tx1"/>
                </a:solidFill>
              </a:rPr>
              <a:t>est remontée par les proviseurs</a:t>
            </a:r>
          </a:p>
          <a:p>
            <a:r>
              <a:rPr lang="fr-FR" sz="1300" b="1" dirty="0">
                <a:solidFill>
                  <a:srgbClr val="EC130E"/>
                </a:solidFill>
              </a:rPr>
              <a:t>&gt; </a:t>
            </a:r>
            <a:r>
              <a:rPr lang="fr-FR" sz="1300" b="1" dirty="0">
                <a:solidFill>
                  <a:schemeClr val="tx2"/>
                </a:solidFill>
              </a:rPr>
              <a:t>Le</a:t>
            </a:r>
            <a:r>
              <a:rPr lang="fr-FR" sz="1300" dirty="0"/>
              <a:t> </a:t>
            </a:r>
            <a:r>
              <a:rPr lang="fr-FR" sz="1300" b="1" dirty="0">
                <a:solidFill>
                  <a:schemeClr val="tx2"/>
                </a:solidFill>
              </a:rPr>
              <a:t>lycéen décide </a:t>
            </a:r>
            <a:r>
              <a:rPr lang="fr-FR" sz="1300" dirty="0">
                <a:solidFill>
                  <a:schemeClr val="tx1"/>
                </a:solidFill>
              </a:rPr>
              <a:t>s’il souhaite que cette information soit portée à la connaissance des formations</a:t>
            </a:r>
          </a:p>
        </p:txBody>
      </p:sp>
      <p:sp>
        <p:nvSpPr>
          <p:cNvPr id="12" name="Titre 1"/>
          <p:cNvSpPr txBox="1">
            <a:spLocks/>
          </p:cNvSpPr>
          <p:nvPr/>
        </p:nvSpPr>
        <p:spPr bwMode="gray">
          <a:xfrm>
            <a:off x="359999" y="3520172"/>
            <a:ext cx="8424000" cy="37873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rgbClr val="0C5076"/>
                </a:solidFill>
                <a:latin typeface="+mj-lt"/>
                <a:ea typeface="+mj-ea"/>
                <a:cs typeface="+mj-cs"/>
              </a:defRPr>
            </a:lvl1pPr>
          </a:lstStyle>
          <a:p>
            <a:r>
              <a:rPr lang="fr-FR" sz="1800" dirty="0">
                <a:solidFill>
                  <a:schemeClr val="tx2"/>
                </a:solidFill>
              </a:rPr>
              <a:t>Des places priorisées pour les lycéens pro. et techno. dans les formations dans lesquelles ils réussissent le mieux </a:t>
            </a:r>
          </a:p>
        </p:txBody>
      </p:sp>
      <p:sp>
        <p:nvSpPr>
          <p:cNvPr id="13" name="Rectangle 12"/>
          <p:cNvSpPr/>
          <p:nvPr/>
        </p:nvSpPr>
        <p:spPr>
          <a:xfrm>
            <a:off x="363392" y="4055293"/>
            <a:ext cx="8780608" cy="630942"/>
          </a:xfrm>
          <a:prstGeom prst="rect">
            <a:avLst/>
          </a:prstGeom>
        </p:spPr>
        <p:txBody>
          <a:bodyPr wrap="square">
            <a:spAutoFit/>
          </a:bodyPr>
          <a:lstStyle/>
          <a:p>
            <a:pPr>
              <a:lnSpc>
                <a:spcPct val="150000"/>
              </a:lnSpc>
            </a:pPr>
            <a:r>
              <a:rPr lang="fr-FR" sz="1400" b="1" dirty="0">
                <a:solidFill>
                  <a:srgbClr val="EC130E"/>
                </a:solidFill>
              </a:rPr>
              <a:t>&gt; </a:t>
            </a:r>
            <a:r>
              <a:rPr lang="fr-FR" sz="1400" dirty="0"/>
              <a:t>Un nombre de </a:t>
            </a:r>
            <a:r>
              <a:rPr lang="fr-FR" sz="1400" b="1" dirty="0">
                <a:solidFill>
                  <a:schemeClr val="bg1"/>
                </a:solidFill>
                <a:highlight>
                  <a:srgbClr val="0000FF"/>
                </a:highlight>
              </a:rPr>
              <a:t>places en BTS est priorisé pour les bacheliers professionnels</a:t>
            </a:r>
          </a:p>
          <a:p>
            <a:pPr marL="0" lvl="2" indent="0">
              <a:buClr>
                <a:srgbClr val="FF0000"/>
              </a:buClr>
              <a:buNone/>
            </a:pPr>
            <a:r>
              <a:rPr lang="fr-FR" sz="1400" b="1" dirty="0">
                <a:solidFill>
                  <a:srgbClr val="EC130E"/>
                </a:solidFill>
              </a:rPr>
              <a:t>&gt;</a:t>
            </a:r>
            <a:r>
              <a:rPr lang="fr-FR" sz="1400" dirty="0">
                <a:solidFill>
                  <a:srgbClr val="EC130E"/>
                </a:solidFill>
              </a:rPr>
              <a:t> </a:t>
            </a:r>
            <a:r>
              <a:rPr lang="fr-FR" sz="1400" dirty="0"/>
              <a:t>Un nombre de </a:t>
            </a:r>
            <a:r>
              <a:rPr lang="fr-FR" sz="1400" b="1" dirty="0">
                <a:solidFill>
                  <a:schemeClr val="bg1"/>
                </a:solidFill>
                <a:highlight>
                  <a:srgbClr val="0000FF"/>
                </a:highlight>
              </a:rPr>
              <a:t>places en BUT est priorisé pour les bacheliers technologiques</a:t>
            </a:r>
          </a:p>
        </p:txBody>
      </p:sp>
    </p:spTree>
    <p:extLst>
      <p:ext uri="{BB962C8B-B14F-4D97-AF65-F5344CB8AC3E}">
        <p14:creationId xmlns:p14="http://schemas.microsoft.com/office/powerpoint/2010/main" val="2182155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342336" y="978694"/>
            <a:ext cx="8424000" cy="3550444"/>
          </a:xfrm>
        </p:spPr>
        <p:txBody>
          <a:bodyPr/>
          <a:lstStyle/>
          <a:p>
            <a:pPr lvl="0" defTabSz="457200">
              <a:spcBef>
                <a:spcPct val="20000"/>
              </a:spcBef>
              <a:spcAft>
                <a:spcPts val="0"/>
              </a:spcAft>
              <a:buClr>
                <a:srgbClr val="FF0000"/>
              </a:buClr>
              <a:buSzPct val="100000"/>
            </a:pPr>
            <a:endParaRPr lang="fr-FR" sz="2000" b="1" dirty="0">
              <a:solidFill>
                <a:srgbClr val="F28E65"/>
              </a:solidFill>
              <a:highlight>
                <a:srgbClr val="0000FF"/>
              </a:highlight>
            </a:endParaRPr>
          </a:p>
          <a:p>
            <a:pPr marL="177800" lvl="0" indent="-177800" defTabSz="457200">
              <a:spcBef>
                <a:spcPct val="20000"/>
              </a:spcBef>
              <a:spcAft>
                <a:spcPts val="0"/>
              </a:spcAft>
              <a:buClr>
                <a:srgbClr val="FF0000"/>
              </a:buClr>
              <a:buSzPct val="100000"/>
              <a:buFont typeface="Lucida Grande"/>
              <a:buChar char="&gt;"/>
            </a:pPr>
            <a:r>
              <a:rPr lang="fr-FR" sz="2400" b="1" dirty="0">
                <a:solidFill>
                  <a:schemeClr val="bg1"/>
                </a:solidFill>
                <a:highlight>
                  <a:srgbClr val="0000FF"/>
                </a:highlight>
              </a:rPr>
              <a:t>Le numéro vert (à partir du 18 janvier 2023) </a:t>
            </a:r>
            <a:r>
              <a:rPr lang="fr-FR" sz="2000" dirty="0">
                <a:solidFill>
                  <a:srgbClr val="3D566E"/>
                </a:solidFill>
              </a:rPr>
              <a:t>: </a:t>
            </a:r>
            <a:r>
              <a:rPr lang="fr-FR" sz="2000" b="1" dirty="0"/>
              <a:t>0 800 400 070 </a:t>
            </a:r>
            <a:r>
              <a:rPr lang="fr-FR" sz="2000" dirty="0">
                <a:solidFill>
                  <a:schemeClr val="tx1"/>
                </a:solidFill>
              </a:rPr>
              <a:t>(Numéros spécifiques pour l’Outre-mer indiqués sur Parcoursup.fr)</a:t>
            </a:r>
          </a:p>
          <a:p>
            <a:pPr marL="177800" lvl="0" indent="-177800" defTabSz="457200">
              <a:spcBef>
                <a:spcPct val="20000"/>
              </a:spcBef>
              <a:spcAft>
                <a:spcPts val="0"/>
              </a:spcAft>
              <a:buClr>
                <a:srgbClr val="FF0000"/>
              </a:buClr>
              <a:buSzPct val="100000"/>
              <a:buFont typeface="Lucida Grande"/>
              <a:buChar char="&gt;"/>
            </a:pPr>
            <a:endParaRPr lang="fr-FR" sz="800" dirty="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2400" b="1" dirty="0">
                <a:solidFill>
                  <a:schemeClr val="bg1"/>
                </a:solidFill>
                <a:highlight>
                  <a:srgbClr val="0000FF"/>
                </a:highlight>
              </a:rPr>
              <a:t>La messagerie contact</a:t>
            </a:r>
            <a:r>
              <a:rPr lang="fr-FR" sz="2000" b="1" dirty="0"/>
              <a:t> </a:t>
            </a:r>
            <a:r>
              <a:rPr lang="fr-FR" sz="2000" dirty="0">
                <a:solidFill>
                  <a:schemeClr val="tx1"/>
                </a:solidFill>
              </a:rPr>
              <a:t>depuis le dossier candidat</a:t>
            </a:r>
          </a:p>
          <a:p>
            <a:pPr lvl="0" defTabSz="457200">
              <a:spcBef>
                <a:spcPct val="20000"/>
              </a:spcBef>
              <a:spcAft>
                <a:spcPts val="0"/>
              </a:spcAft>
              <a:buClr>
                <a:srgbClr val="FF0000"/>
              </a:buClr>
              <a:buSzPct val="100000"/>
            </a:pPr>
            <a:endParaRPr lang="fr-FR" sz="800" dirty="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2400" b="1" dirty="0">
                <a:solidFill>
                  <a:schemeClr val="bg1"/>
                </a:solidFill>
                <a:highlight>
                  <a:srgbClr val="0000FF"/>
                </a:highlight>
              </a:rPr>
              <a:t>Les réseaux sociaux pour suivre l’actualité de Parcoursup et recevoir des conseils </a:t>
            </a:r>
            <a:r>
              <a:rPr lang="fr-FR" sz="2000" dirty="0">
                <a:solidFill>
                  <a:schemeClr val="tx1"/>
                </a:solidFill>
              </a:rPr>
              <a:t>(Parcoursup_info sur Twitter et </a:t>
            </a:r>
            <a:r>
              <a:rPr lang="fr-FR" sz="2000" dirty="0" err="1">
                <a:solidFill>
                  <a:schemeClr val="tx1"/>
                </a:solidFill>
              </a:rPr>
              <a:t>Parcoursupinfo</a:t>
            </a:r>
            <a:r>
              <a:rPr lang="fr-FR" sz="2000" dirty="0">
                <a:solidFill>
                  <a:schemeClr val="tx1"/>
                </a:solidFill>
              </a:rPr>
              <a:t> sur Instagram et Facebook)</a:t>
            </a:r>
          </a:p>
          <a:p>
            <a:pPr lvl="0" defTabSz="457200">
              <a:spcBef>
                <a:spcPct val="20000"/>
              </a:spcBef>
              <a:spcAft>
                <a:spcPts val="0"/>
              </a:spcAft>
              <a:buClr>
                <a:srgbClr val="FF0000"/>
              </a:buClr>
              <a:buSzPct val="100000"/>
            </a:pPr>
            <a:r>
              <a:rPr lang="fr-FR" sz="2800" b="1" dirty="0"/>
              <a:t>	</a:t>
            </a:r>
            <a:endParaRPr lang="fr-FR" sz="1400"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28</a:t>
            </a:fld>
            <a:endParaRPr lang="fr-FR"/>
          </a:p>
        </p:txBody>
      </p:sp>
      <p:sp>
        <p:nvSpPr>
          <p:cNvPr id="12" name="Rectangle à coins arrondis 11"/>
          <p:cNvSpPr/>
          <p:nvPr/>
        </p:nvSpPr>
        <p:spPr>
          <a:xfrm>
            <a:off x="3514725" y="86105"/>
            <a:ext cx="5250331" cy="540000"/>
          </a:xfrm>
          <a:prstGeom prst="roundRect">
            <a:avLst/>
          </a:prstGeom>
          <a:solidFill>
            <a:srgbClr val="34C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Des services pour vous informer et répondre à vos questions tout au long de la procédure</a:t>
            </a:r>
          </a:p>
        </p:txBody>
      </p:sp>
    </p:spTree>
    <p:extLst>
      <p:ext uri="{BB962C8B-B14F-4D97-AF65-F5344CB8AC3E}">
        <p14:creationId xmlns:p14="http://schemas.microsoft.com/office/powerpoint/2010/main" val="674852510"/>
      </p:ext>
    </p:extLst>
  </p:cSld>
  <p:clrMapOvr>
    <a:masterClrMapping/>
  </p:clrMapOvr>
</p:sld>
</file>

<file path=ppt/theme/theme1.xml><?xml version="1.0" encoding="utf-8"?>
<a:theme xmlns:a="http://schemas.openxmlformats.org/drawingml/2006/main" name="OPÉRATEURS">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8FCDB1F8-448A-9B4E-9E75-912673BA5B96}" vid="{365F31D6-8738-E34B-8C61-30CB0CD3BBA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
  <TotalTime>5215</TotalTime>
  <Words>3302</Words>
  <Application>Microsoft Office PowerPoint</Application>
  <PresentationFormat>Affichage à l'écran (16:9)</PresentationFormat>
  <Paragraphs>257</Paragraphs>
  <Slides>28</Slides>
  <Notes>6</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28</vt:i4>
      </vt:variant>
    </vt:vector>
  </HeadingPairs>
  <TitlesOfParts>
    <vt:vector size="35" baseType="lpstr">
      <vt:lpstr>Arial</vt:lpstr>
      <vt:lpstr>Arial-ItalicMT</vt:lpstr>
      <vt:lpstr>Calibri</vt:lpstr>
      <vt:lpstr>Courier New</vt:lpstr>
      <vt:lpstr>Lucida Grande</vt:lpstr>
      <vt:lpstr>Wingdings</vt:lpstr>
      <vt:lpstr>OPÉRATEURS</vt:lpstr>
      <vt:lpstr>Présentation PowerPoint</vt:lpstr>
      <vt:lpstr>Présentation PowerPoint</vt:lpstr>
      <vt:lpstr>Présentation PowerPoint</vt:lpstr>
      <vt:lpstr>Les modalités d’examen affichés pour chaque formation</vt:lpstr>
      <vt:lpstr>Présentation PowerPoint</vt:lpstr>
      <vt:lpstr>S’inscrire sur Parcoursup </vt:lpstr>
      <vt:lpstr>Formuler librement vos vœux sur Parcoursup </vt:lpstr>
      <vt:lpstr>Focus sur les vœux multiples (1/4) </vt:lpstr>
      <vt:lpstr>Focus sur les vœux multiples (2/4) </vt:lpstr>
      <vt:lpstr>Focus sur les vœux multiples (3/4)  </vt:lpstr>
      <vt:lpstr>Focus sur les vœux multiples : exemples (4/4)</vt:lpstr>
      <vt:lpstr>Focus sur les vœux en apprentissage </vt:lpstr>
      <vt:lpstr>Focus sur le secteur géographique (1/2) </vt:lpstr>
      <vt:lpstr>Focus sur le secteur géographique (2/2) </vt:lpstr>
      <vt:lpstr>La demande de césure : mode d’emploi </vt:lpstr>
      <vt:lpstr>Présentation PowerPoint</vt:lpstr>
      <vt:lpstr>Finaliser son dossier et confirmer vos vœux </vt:lpstr>
      <vt:lpstr>Le projet de formation motivé</vt:lpstr>
      <vt:lpstr>La rubrique « préférence et autres projets »</vt:lpstr>
      <vt:lpstr>La rubrique « Activités et centre d’intérêts » </vt:lpstr>
      <vt:lpstr>L’attestation de passation du questionnaire pour les vœux en licence de droit et sciences </vt:lpstr>
      <vt:lpstr>Les éléments constitutifs de votre dossier :  bulletins scolaires et notes du baccalauréat    </vt:lpstr>
      <vt:lpstr>La fiche avenir renseignée par le lycée </vt:lpstr>
      <vt:lpstr>Récapitulatif des éléments transmis à chaque formation</vt:lpstr>
      <vt:lpstr>Présentation PowerPoint</vt:lpstr>
      <vt:lpstr>Rappel  : Parcoursup ne décide pas de votre affectation</vt:lpstr>
      <vt:lpstr>Un appui aux lycéens boursiers </vt:lpstr>
      <vt:lpstr>Présentation PowerPoint</vt:lpstr>
    </vt:vector>
  </TitlesOfParts>
  <Manager>Client</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dc:title>
  <dc:subject>Client</dc:subject>
  <dc:creator>Microsoft Office User</dc:creator>
  <cp:lastModifiedBy>GILLES MONDON</cp:lastModifiedBy>
  <cp:revision>247</cp:revision>
  <cp:lastPrinted>2023-01-12T08:35:28Z</cp:lastPrinted>
  <dcterms:created xsi:type="dcterms:W3CDTF">2020-10-27T08:44:50Z</dcterms:created>
  <dcterms:modified xsi:type="dcterms:W3CDTF">2023-01-30T10:16:02Z</dcterms:modified>
</cp:coreProperties>
</file>